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9" r:id="rId2"/>
    <p:sldId id="279" r:id="rId3"/>
    <p:sldId id="356" r:id="rId4"/>
    <p:sldId id="355" r:id="rId5"/>
    <p:sldId id="357" r:id="rId6"/>
    <p:sldId id="281" r:id="rId7"/>
    <p:sldId id="415" r:id="rId8"/>
    <p:sldId id="416" r:id="rId9"/>
    <p:sldId id="417" r:id="rId10"/>
    <p:sldId id="418" r:id="rId11"/>
    <p:sldId id="426" r:id="rId12"/>
    <p:sldId id="427" r:id="rId13"/>
    <p:sldId id="428" r:id="rId14"/>
    <p:sldId id="429" r:id="rId15"/>
    <p:sldId id="388" r:id="rId16"/>
    <p:sldId id="389" r:id="rId17"/>
    <p:sldId id="394" r:id="rId18"/>
    <p:sldId id="395" r:id="rId19"/>
    <p:sldId id="396" r:id="rId20"/>
    <p:sldId id="397" r:id="rId21"/>
    <p:sldId id="398" r:id="rId22"/>
    <p:sldId id="442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373" r:id="rId31"/>
    <p:sldId id="374" r:id="rId32"/>
    <p:sldId id="375" r:id="rId33"/>
    <p:sldId id="440" r:id="rId34"/>
    <p:sldId id="441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439" r:id="rId44"/>
    <p:sldId id="387" r:id="rId45"/>
    <p:sldId id="438" r:id="rId46"/>
    <p:sldId id="437" r:id="rId47"/>
  </p:sldIdLst>
  <p:sldSz cx="12192000" cy="6858000"/>
  <p:notesSz cx="6858000" cy="9144000"/>
  <p:embeddedFontLs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1EFF1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61" autoAdjust="0"/>
    <p:restoredTop sz="82780" autoAdjust="0"/>
  </p:normalViewPr>
  <p:slideViewPr>
    <p:cSldViewPr snapToGrid="0">
      <p:cViewPr varScale="1">
        <p:scale>
          <a:sx n="71" d="100"/>
          <a:sy n="71" d="100"/>
        </p:scale>
        <p:origin x="3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15581-FD71-4C65-899F-EA3C917E8D64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2BF3-D211-4165-BDA9-F934D30C5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0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갈지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‘1.</a:t>
            </a:r>
            <a:r>
              <a:rPr lang="ko-KR" altLang="en-US" dirty="0"/>
              <a:t> 메인페이지 </a:t>
            </a:r>
            <a:r>
              <a:rPr lang="en-US" altLang="ko-KR" dirty="0"/>
              <a:t>–</a:t>
            </a:r>
            <a:r>
              <a:rPr lang="ko-KR" altLang="en-US" dirty="0"/>
              <a:t> 이미지 슬라이드 적용</a:t>
            </a:r>
            <a:r>
              <a:rPr lang="en-US" altLang="ko-KR" dirty="0"/>
              <a:t>’</a:t>
            </a:r>
            <a:r>
              <a:rPr lang="ko-KR" altLang="en-US" dirty="0"/>
              <a:t> 식으로 간단하게 갈지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969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632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10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53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05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950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997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425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524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02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89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832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656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67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7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2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19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678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9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04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62BF3-D211-4165-BDA9-F934D30C52F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3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B3FA4-B34A-4062-85A9-922FE149A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2396AC-6919-45B3-A7CC-12FF60CF3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5FDB4E-3F30-4F6A-8320-14019B2E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06E7C-40D8-45A7-ADEA-76DFF880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88A06-F697-49F9-869E-44278CD8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5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C79F5-06E2-498A-A8D3-37AA1BE1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C98B15-36C6-4269-8874-2BEB95160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0BE73-EAC6-43F4-B2A3-C6DE0ED71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76069-A243-4335-A9A7-B8C4DB50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EC326-157D-4F03-9675-389EB68B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25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5CED23-646B-4114-A0F2-A0EACCB50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B10F14-4FE4-42B5-8D93-D1E11BF4A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74EDF6-CEE2-4B38-9D05-DB3BFE6B6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229B2-CDAA-430B-8D32-17F40B62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DED70-464E-40EC-9D91-9D8E3C2C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61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BA07F-6986-435A-A8FD-3D819910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70B8AF-2C9E-4867-B6D6-32B339C83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5DC9B5-93C2-4804-BD0F-85BC04EC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ABC3E-B55E-4EB4-83C3-BB30AE7E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3AED1-AEA8-4195-AD8C-1F17721A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20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67F1A-2706-44A4-BBF9-E77DE4B2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3FB56-08E2-4939-B161-60E8F546D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33CB9-D1D2-46BD-B1B8-40EB9934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21233-004C-4062-8AE2-E8CA7F20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328CF1-1FBB-46F7-8349-71867B2F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9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AAF31-757C-4785-8667-EBB94500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B936C9-9715-4DB9-A7A3-27A3E49C5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42EBFD-EB53-4286-AC61-E9156C557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1D0E71-AB03-497A-844A-45D4A83E6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817A88-59BC-49B0-B73A-93685F15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36042-ACD1-4FC7-9EC2-384CF1EC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51119-CD05-4D89-A508-3EAE72D7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B3D73E-B68F-447E-88A9-552B3B767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1B4150-6264-4C6B-A580-AFA79CF6F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2431CD-3E89-43AB-B0AD-B847A8504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91023-C298-4291-A1FB-9FF32D17B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3BE4E3-A7B0-4295-A0C4-E68B329A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F811A4-D70B-4443-B0E7-AE9465FEF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9DD60B-E3B6-4701-8339-F5095D65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47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D36B1-8D69-4AD5-ADB1-3EC3C00E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3F0F7F-1CFB-4A8E-80B2-45401EFF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1EE425-B1CB-46F1-976D-8F30CEC5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2B39AC-ABCF-4723-A1E3-AE7B2786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6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962477-D7DD-4F7E-954D-E9565F65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89D8F7-58A1-459F-A7F4-6552B483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B00455-7EAF-4284-8E5D-84A4CD62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28EA0-2022-4CEC-9A07-BBA8EFD53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CE442-BA89-4A7A-A3DC-7F21A5C4A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115D79-EBB2-4AC2-9214-3C3A7CB84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35716-03B4-4F65-8641-7508ADF5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DA2A24-F492-4A57-BA00-3DD94C79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B50045-C480-4B03-AC99-5B4B0841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8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4D4CD-103D-49BE-A9B5-5300D669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979A56-A2BB-498A-8EE2-EB3F6CD61A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7C091-5484-49B3-855A-68268E3CE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000A59-84EA-472F-A5D4-CEAACAAC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E7E539-2104-4279-A54A-44B277A27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39041-C07C-476B-82F2-28A27FE6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5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C3B4C5-9365-4818-8F36-8A66D862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21DB53-0A15-4357-B683-BAE7EAC1A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7A65E1-A1AB-4678-A999-B710DB836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9C0FB-68D0-44A4-BDAB-7046807FA5BA}" type="datetimeFigureOut">
              <a:rPr lang="ko-KR" altLang="en-US" smtClean="0"/>
              <a:t>2019-02-05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775BE-DAFD-4E0C-A168-9EBEE4DDC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33227-CA2F-4526-98B7-DDF5A45F9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DBB91-7FB4-450D-AD00-AEA0DAD0D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97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9BF9239-F2EE-4A8E-B444-39C24926A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16813"/>
              </p:ext>
            </p:extLst>
          </p:nvPr>
        </p:nvGraphicFramePr>
        <p:xfrm>
          <a:off x="6330672" y="4583833"/>
          <a:ext cx="5256117" cy="12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01.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사이트 구조도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p.28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02.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구성 도표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p.29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03.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동작 교칙 흐름도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p.32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1017255" y="1146363"/>
            <a:ext cx="5224507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및 사이트 분석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B4ABA-8570-4BCA-A64E-CA3BBF281E04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- 27 -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82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02. 1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사용자 평가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C1CC-E346-4862-86E1-210B821E15A7}"/>
              </a:ext>
            </a:extLst>
          </p:cNvPr>
          <p:cNvSpPr txBox="1"/>
          <p:nvPr/>
        </p:nvSpPr>
        <p:spPr>
          <a:xfrm>
            <a:off x="1" y="62605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웹페이지 이미지 및 주요 특징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8655FA-9507-4A1E-8C01-2D4A4A347920}"/>
              </a:ext>
            </a:extLst>
          </p:cNvPr>
          <p:cNvSpPr/>
          <p:nvPr/>
        </p:nvSpPr>
        <p:spPr>
          <a:xfrm>
            <a:off x="9063613" y="461665"/>
            <a:ext cx="3128387" cy="6396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97D6C39-689E-40FE-966E-51EAA0D2A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19" t="10802" r="6487" b="5485"/>
          <a:stretch/>
        </p:blipFill>
        <p:spPr>
          <a:xfrm>
            <a:off x="311482" y="1226692"/>
            <a:ext cx="8275104" cy="5400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683D462-3CC3-4D0C-BB55-6438B9FC7935}"/>
              </a:ext>
            </a:extLst>
          </p:cNvPr>
          <p:cNvSpPr/>
          <p:nvPr/>
        </p:nvSpPr>
        <p:spPr>
          <a:xfrm>
            <a:off x="9228235" y="1162438"/>
            <a:ext cx="206174" cy="2127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ADD3E-2103-4A2A-AC6A-BD1261CA167D}"/>
              </a:ext>
            </a:extLst>
          </p:cNvPr>
          <p:cNvSpPr txBox="1"/>
          <p:nvPr/>
        </p:nvSpPr>
        <p:spPr>
          <a:xfrm>
            <a:off x="9434409" y="1103944"/>
            <a:ext cx="2715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잔액 충전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867B3-F09B-48E6-BA81-8B6C401B3491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- 40 -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10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03. 2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사용자 평가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B8DC7-5E09-4930-91C1-1768C3202A38}"/>
              </a:ext>
            </a:extLst>
          </p:cNvPr>
          <p:cNvSpPr txBox="1"/>
          <p:nvPr/>
        </p:nvSpPr>
        <p:spPr>
          <a:xfrm>
            <a:off x="1" y="62605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웹페이지 이미지 및 주요 특징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EBA9AD-7D9C-4E33-9C4A-576F2D19A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6" b="8369"/>
          <a:stretch/>
        </p:blipFill>
        <p:spPr>
          <a:xfrm>
            <a:off x="390920" y="1159772"/>
            <a:ext cx="8136188" cy="5183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A1F974-46DE-43DD-BCF0-E3C5E6558346}"/>
              </a:ext>
            </a:extLst>
          </p:cNvPr>
          <p:cNvSpPr/>
          <p:nvPr/>
        </p:nvSpPr>
        <p:spPr>
          <a:xfrm>
            <a:off x="8962012" y="461665"/>
            <a:ext cx="3128387" cy="62778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ABC28B-F461-448D-A00D-C4E07B3BEF6F}"/>
              </a:ext>
            </a:extLst>
          </p:cNvPr>
          <p:cNvSpPr/>
          <p:nvPr/>
        </p:nvSpPr>
        <p:spPr>
          <a:xfrm>
            <a:off x="9139362" y="1159771"/>
            <a:ext cx="304676" cy="2972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19923" y="932342"/>
            <a:ext cx="301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kumimoji="1"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수정</a:t>
            </a:r>
            <a:endParaRPr kumimoji="1"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배경 이미지 변경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로고 제작 및 적용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B9F8C-79CB-46CA-B87B-170C14F7FA75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- 48 -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99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03. 2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사용자 평가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B8DC7-5E09-4930-91C1-1768C3202A38}"/>
              </a:ext>
            </a:extLst>
          </p:cNvPr>
          <p:cNvSpPr txBox="1"/>
          <p:nvPr/>
        </p:nvSpPr>
        <p:spPr>
          <a:xfrm>
            <a:off x="1" y="62605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웹페이지 이미지 및 주요 특징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B3BF89-76AC-4FD1-9E65-A9EE375D4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2" b="3818"/>
          <a:stretch/>
        </p:blipFill>
        <p:spPr>
          <a:xfrm>
            <a:off x="483550" y="1276646"/>
            <a:ext cx="5369981" cy="33239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A1F974-46DE-43DD-BCF0-E3C5E6558346}"/>
              </a:ext>
            </a:extLst>
          </p:cNvPr>
          <p:cNvSpPr/>
          <p:nvPr/>
        </p:nvSpPr>
        <p:spPr>
          <a:xfrm>
            <a:off x="9016112" y="461665"/>
            <a:ext cx="3128387" cy="62778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50536" y="937922"/>
            <a:ext cx="3012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kumimoji="1"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추가</a:t>
            </a:r>
            <a:endParaRPr kumimoji="1"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마이페이지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제휴 업체 찾기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1ABC28B-F461-448D-A00D-C4E07B3BEF6F}"/>
              </a:ext>
            </a:extLst>
          </p:cNvPr>
          <p:cNvSpPr/>
          <p:nvPr/>
        </p:nvSpPr>
        <p:spPr>
          <a:xfrm>
            <a:off x="9139362" y="1159771"/>
            <a:ext cx="304676" cy="2972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B6D3CA-230E-4895-9F83-5A923572B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0" b="3488"/>
          <a:stretch/>
        </p:blipFill>
        <p:spPr>
          <a:xfrm>
            <a:off x="3500438" y="3314700"/>
            <a:ext cx="4700968" cy="2884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2338" y="4698522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kumimoji="1"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0509" y="2919241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제휴 업체 찾기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kumimoji="1"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DCC97-080F-4869-BAD2-475B54DCE064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- 49 -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67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03. 2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사용자 평가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B8DC7-5E09-4930-91C1-1768C3202A38}"/>
              </a:ext>
            </a:extLst>
          </p:cNvPr>
          <p:cNvSpPr txBox="1"/>
          <p:nvPr/>
        </p:nvSpPr>
        <p:spPr>
          <a:xfrm>
            <a:off x="1" y="62605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웹페이지 이미지 및 주요 특징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D537F9-08A5-4717-8647-E87242B30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2" b="3690"/>
          <a:stretch/>
        </p:blipFill>
        <p:spPr>
          <a:xfrm>
            <a:off x="324305" y="1264286"/>
            <a:ext cx="8286517" cy="49364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A1F974-46DE-43DD-BCF0-E3C5E6558346}"/>
              </a:ext>
            </a:extLst>
          </p:cNvPr>
          <p:cNvSpPr/>
          <p:nvPr/>
        </p:nvSpPr>
        <p:spPr>
          <a:xfrm>
            <a:off x="9016112" y="461665"/>
            <a:ext cx="3128387" cy="62778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16112" y="887662"/>
            <a:ext cx="30125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kumimoji="1"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기능 추가</a:t>
            </a:r>
            <a:endParaRPr kumimoji="1"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동적인 텍스트 활용 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ABC28B-F461-448D-A00D-C4E07B3BEF6F}"/>
              </a:ext>
            </a:extLst>
          </p:cNvPr>
          <p:cNvSpPr/>
          <p:nvPr/>
        </p:nvSpPr>
        <p:spPr>
          <a:xfrm>
            <a:off x="9139362" y="1159771"/>
            <a:ext cx="304676" cy="2972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993F8-625E-4AA5-927A-FDBB5411D421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- 50 -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87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03. 2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사용자 평가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B8DC7-5E09-4930-91C1-1768C3202A38}"/>
              </a:ext>
            </a:extLst>
          </p:cNvPr>
          <p:cNvSpPr txBox="1"/>
          <p:nvPr/>
        </p:nvSpPr>
        <p:spPr>
          <a:xfrm>
            <a:off x="1" y="62605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웹페이지 이미지 및 주요 특징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A1F974-46DE-43DD-BCF0-E3C5E6558346}"/>
              </a:ext>
            </a:extLst>
          </p:cNvPr>
          <p:cNvSpPr/>
          <p:nvPr/>
        </p:nvSpPr>
        <p:spPr>
          <a:xfrm>
            <a:off x="9016112" y="461665"/>
            <a:ext cx="3128387" cy="62778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16112" y="881542"/>
            <a:ext cx="34387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kumimoji="1"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레이아웃</a:t>
            </a:r>
            <a:endParaRPr kumimoji="1"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지도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제휴업체 일렬로 배열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ABC28B-F461-448D-A00D-C4E07B3BEF6F}"/>
              </a:ext>
            </a:extLst>
          </p:cNvPr>
          <p:cNvSpPr/>
          <p:nvPr/>
        </p:nvSpPr>
        <p:spPr>
          <a:xfrm>
            <a:off x="9139362" y="1159771"/>
            <a:ext cx="304676" cy="2972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B6D3CA-230E-4895-9F83-5A923572B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0" b="3488"/>
          <a:stretch/>
        </p:blipFill>
        <p:spPr>
          <a:xfrm>
            <a:off x="335165" y="1308410"/>
            <a:ext cx="8216025" cy="4692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789A1-636C-4F36-A9C9-BB954DC99553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- 51 -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748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1017255" y="1146363"/>
            <a:ext cx="4429418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구현방식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06CC3F7-06F0-4D8C-8E64-6EA69A761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26430"/>
              </p:ext>
            </p:extLst>
          </p:nvPr>
        </p:nvGraphicFramePr>
        <p:xfrm>
          <a:off x="6061757" y="3197372"/>
          <a:ext cx="5461606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01.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사용기술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– Block chain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p.60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02.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사용언어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ko-KR" sz="14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JS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p.65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03.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동적인 문구 만들기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이벤트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p.66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04.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구글지도 삽입하기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제휴시설 찾기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p.70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05.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페이지이동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4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모달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p.73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06.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기능  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P.75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5CA9BF1-5FB7-4517-99EF-3D8432446AC0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- 59 -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69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언어 및 기술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1CF39-0B77-453E-BFCD-D2BF8104D28B}"/>
              </a:ext>
            </a:extLst>
          </p:cNvPr>
          <p:cNvSpPr txBox="1"/>
          <p:nvPr/>
        </p:nvSpPr>
        <p:spPr>
          <a:xfrm>
            <a:off x="1514471" y="2142856"/>
            <a:ext cx="3682418" cy="676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r>
              <a:rPr lang="ko-KR" altLang="en-US" sz="28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기본적인 </a:t>
            </a:r>
            <a:r>
              <a:rPr lang="en-US" altLang="ko-KR" sz="28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Html, </a:t>
            </a:r>
            <a:r>
              <a:rPr lang="en-US" altLang="ko-KR" sz="2800" b="1" dirty="0" err="1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</a:t>
            </a:r>
            <a:r>
              <a:rPr lang="en-US" altLang="ko-KR" sz="28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JS</a:t>
            </a:r>
            <a:endParaRPr lang="ko-KR" altLang="ko-KR" sz="2800" b="1" dirty="0">
              <a:solidFill>
                <a:srgbClr val="FAAB0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1C908-4C6A-46BC-AF0E-70BE7A362089}"/>
              </a:ext>
            </a:extLst>
          </p:cNvPr>
          <p:cNvSpPr txBox="1"/>
          <p:nvPr/>
        </p:nvSpPr>
        <p:spPr>
          <a:xfrm>
            <a:off x="1637080" y="2734157"/>
            <a:ext cx="3453701" cy="676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r>
              <a:rPr lang="en-US" altLang="ko-KR" sz="28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Bootstrap &amp;</a:t>
            </a:r>
            <a:r>
              <a:rPr lang="ko-KR" altLang="en-US" sz="28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 Query</a:t>
            </a:r>
            <a:endParaRPr lang="en-US" altLang="ko-KR" b="1" dirty="0">
              <a:solidFill>
                <a:srgbClr val="FAAB0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C4C858B8-AEBD-42C6-B4CA-381E8187B622}"/>
              </a:ext>
            </a:extLst>
          </p:cNvPr>
          <p:cNvSpPr/>
          <p:nvPr/>
        </p:nvSpPr>
        <p:spPr>
          <a:xfrm>
            <a:off x="6396125" y="3360258"/>
            <a:ext cx="470517" cy="455527"/>
          </a:xfrm>
          <a:prstGeom prst="mathPl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84B1F0-BD23-43ED-91E1-4DDEF4C073BE}"/>
              </a:ext>
            </a:extLst>
          </p:cNvPr>
          <p:cNvSpPr/>
          <p:nvPr/>
        </p:nvSpPr>
        <p:spPr>
          <a:xfrm>
            <a:off x="766518" y="3527963"/>
            <a:ext cx="5262979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웹과 모바일 환경에 따라 자연스러운 반응형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전반적인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Layout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 환경에 이용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기능이 제공되는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 Query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혼합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JS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들어가는 부분에 대한 자연스러운 기능 적용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89A65-8162-4251-9EEA-B09157A1DB19}"/>
              </a:ext>
            </a:extLst>
          </p:cNvPr>
          <p:cNvSpPr txBox="1"/>
          <p:nvPr/>
        </p:nvSpPr>
        <p:spPr>
          <a:xfrm>
            <a:off x="7442147" y="3152898"/>
            <a:ext cx="3983335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>
                <a:latin typeface="아리따-돋움(TTF)-Bold" panose="02020603020101020101" pitchFamily="18" charset="-127"/>
                <a:ea typeface="아리따-돋움(TTF)-Bold" panose="02020603020101020101" pitchFamily="18" charset="-127"/>
              </a:defRPr>
            </a:lvl1pPr>
          </a:lstStyle>
          <a:p>
            <a:r>
              <a:rPr lang="en-US" altLang="ko-KR" sz="32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 JS &amp; MongoDB</a:t>
            </a:r>
            <a:endParaRPr lang="ko-KR" altLang="ko-KR" sz="3200" b="1" dirty="0">
              <a:solidFill>
                <a:srgbClr val="FAAB0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CE4A1-AA7C-4199-B57E-9BFC75BECA76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- 60 -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8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사용기술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Block chain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A5BD81-12E1-455C-B0AF-848D1A359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20" r="31050" b="50995"/>
          <a:stretch/>
        </p:blipFill>
        <p:spPr>
          <a:xfrm>
            <a:off x="536504" y="840351"/>
            <a:ext cx="4971479" cy="23193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0D4CA3-A344-4DF0-B869-9F022D16B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69" r="31050" b="11088"/>
          <a:stretch/>
        </p:blipFill>
        <p:spPr>
          <a:xfrm>
            <a:off x="536503" y="3698197"/>
            <a:ext cx="4971480" cy="2344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43941C-E09C-4098-9925-5BDAA443A479}"/>
              </a:ext>
            </a:extLst>
          </p:cNvPr>
          <p:cNvSpPr txBox="1"/>
          <p:nvPr/>
        </p:nvSpPr>
        <p:spPr>
          <a:xfrm>
            <a:off x="985815" y="3166960"/>
            <a:ext cx="452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Sha 256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암호방식을 적용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Block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생산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DB80D-C0AF-40D3-B782-6046BAE7F076}"/>
              </a:ext>
            </a:extLst>
          </p:cNvPr>
          <p:cNvSpPr txBox="1"/>
          <p:nvPr/>
        </p:nvSpPr>
        <p:spPr>
          <a:xfrm>
            <a:off x="1266661" y="6160399"/>
            <a:ext cx="452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Hash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도출하여 저장하는 과정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F0C94-DF69-47CD-84C1-149330E3C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6"/>
          <a:stretch/>
        </p:blipFill>
        <p:spPr>
          <a:xfrm>
            <a:off x="6096000" y="2242204"/>
            <a:ext cx="5677705" cy="2288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223CBA-7894-4ACF-8607-948018965548}"/>
              </a:ext>
            </a:extLst>
          </p:cNvPr>
          <p:cNvSpPr txBox="1"/>
          <p:nvPr/>
        </p:nvSpPr>
        <p:spPr>
          <a:xfrm>
            <a:off x="6648228" y="4623851"/>
            <a:ext cx="537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큐 생성을 이용하여 새로운 저장소 생성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27142-C4F0-4EFA-9402-D385E6D32457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- 64 -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363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사용언어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CSS, JS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84015C-E8CF-4EC7-9131-3970C907A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219" y="963744"/>
            <a:ext cx="2599048" cy="50677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361E91-98C0-4EEE-B86F-A9077C033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0"/>
          <a:stretch/>
        </p:blipFill>
        <p:spPr>
          <a:xfrm>
            <a:off x="2275360" y="1064366"/>
            <a:ext cx="3144710" cy="4747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CC04C8-83AD-46B1-B9DB-7F0832D63D3D}"/>
              </a:ext>
            </a:extLst>
          </p:cNvPr>
          <p:cNvSpPr txBox="1"/>
          <p:nvPr/>
        </p:nvSpPr>
        <p:spPr>
          <a:xfrm>
            <a:off x="3316471" y="5886767"/>
            <a:ext cx="1062488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&lt;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EE0C2-490F-4689-8EE8-53A9FE3F94C6}"/>
              </a:ext>
            </a:extLst>
          </p:cNvPr>
          <p:cNvSpPr txBox="1"/>
          <p:nvPr/>
        </p:nvSpPr>
        <p:spPr>
          <a:xfrm>
            <a:off x="7588499" y="6031535"/>
            <a:ext cx="1062488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&lt;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3785C-AA1A-406C-8A07-ED6E35454CF9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- 65 -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29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동적인 문구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35D2D-0CAB-459C-9175-E823C2112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7" t="29273" r="10296" b="27767"/>
          <a:stretch/>
        </p:blipFill>
        <p:spPr>
          <a:xfrm>
            <a:off x="1054191" y="1955904"/>
            <a:ext cx="10049523" cy="2946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6A556C-B9DD-4F46-9584-3C95E385634E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- 66 -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99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 구조도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9A01C8-52D3-45E1-9E53-D7AFF663F09B}"/>
              </a:ext>
            </a:extLst>
          </p:cNvPr>
          <p:cNvGrpSpPr/>
          <p:nvPr/>
        </p:nvGrpSpPr>
        <p:grpSpPr>
          <a:xfrm>
            <a:off x="358876" y="2386666"/>
            <a:ext cx="2639505" cy="2164069"/>
            <a:chOff x="0" y="0"/>
            <a:chExt cx="5661660" cy="56007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103602-248C-49B8-9439-2F19BCF58660}"/>
                </a:ext>
              </a:extLst>
            </p:cNvPr>
            <p:cNvGrpSpPr/>
            <p:nvPr/>
          </p:nvGrpSpPr>
          <p:grpSpPr>
            <a:xfrm>
              <a:off x="0" y="0"/>
              <a:ext cx="5661660" cy="4274820"/>
              <a:chOff x="0" y="0"/>
              <a:chExt cx="5661660" cy="427482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0301E4A-5A1F-4A5F-B515-64A186890FCE}"/>
                  </a:ext>
                </a:extLst>
              </p:cNvPr>
              <p:cNvSpPr/>
              <p:nvPr/>
            </p:nvSpPr>
            <p:spPr>
              <a:xfrm>
                <a:off x="0" y="0"/>
                <a:ext cx="116586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b="1" kern="10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Logo</a:t>
                </a:r>
                <a:endParaRPr lang="ko-KR" sz="1200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81B46AB-B718-4DC7-949A-A39C7B0C3461}"/>
                  </a:ext>
                </a:extLst>
              </p:cNvPr>
              <p:cNvSpPr/>
              <p:nvPr/>
            </p:nvSpPr>
            <p:spPr>
              <a:xfrm>
                <a:off x="1242060" y="0"/>
                <a:ext cx="440436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b="1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Navigation Bar  </a:t>
                </a:r>
                <a:endParaRPr lang="ko-KR" sz="12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E8EECC5-18B5-43C7-A182-94E87ED3DED5}"/>
                  </a:ext>
                </a:extLst>
              </p:cNvPr>
              <p:cNvSpPr/>
              <p:nvPr/>
            </p:nvSpPr>
            <p:spPr>
              <a:xfrm>
                <a:off x="7620" y="655320"/>
                <a:ext cx="564642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b="1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Slide Banner</a:t>
                </a:r>
                <a:endParaRPr lang="ko-KR" sz="12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65D501D-061A-4677-BC05-9DE2F8B1DAEE}"/>
                  </a:ext>
                </a:extLst>
              </p:cNvPr>
              <p:cNvSpPr/>
              <p:nvPr/>
            </p:nvSpPr>
            <p:spPr>
              <a:xfrm>
                <a:off x="7620" y="1303020"/>
                <a:ext cx="564642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b="1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Main Function</a:t>
                </a:r>
                <a:endParaRPr lang="ko-KR" sz="12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08647EA-5E62-407D-B823-9B6268AFCD81}"/>
                  </a:ext>
                </a:extLst>
              </p:cNvPr>
              <p:cNvSpPr/>
              <p:nvPr/>
            </p:nvSpPr>
            <p:spPr>
              <a:xfrm>
                <a:off x="15240" y="1996440"/>
                <a:ext cx="5646420" cy="1600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b="1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Page Information</a:t>
                </a:r>
                <a:endParaRPr lang="ko-KR" sz="12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A8C16DF-EFA0-4F3F-AB41-FDF04C210985}"/>
                  </a:ext>
                </a:extLst>
              </p:cNvPr>
              <p:cNvSpPr/>
              <p:nvPr/>
            </p:nvSpPr>
            <p:spPr>
              <a:xfrm>
                <a:off x="0" y="3703320"/>
                <a:ext cx="564642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b="1" kern="10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Service Information</a:t>
                </a:r>
                <a:endParaRPr lang="ko-KR" sz="1200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B84CF7E-8CC7-426B-9410-B83F51635864}"/>
                </a:ext>
              </a:extLst>
            </p:cNvPr>
            <p:cNvSpPr/>
            <p:nvPr/>
          </p:nvSpPr>
          <p:spPr>
            <a:xfrm>
              <a:off x="0" y="4373880"/>
              <a:ext cx="564642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Event</a:t>
              </a:r>
              <a:endParaRPr lang="ko-KR" sz="1200" kern="10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D32509-3FC2-4B74-9146-D8246B9D4D74}"/>
                </a:ext>
              </a:extLst>
            </p:cNvPr>
            <p:cNvSpPr/>
            <p:nvPr/>
          </p:nvSpPr>
          <p:spPr>
            <a:xfrm>
              <a:off x="0" y="5029200"/>
              <a:ext cx="564642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Footer Menu</a:t>
              </a:r>
              <a:endParaRPr lang="ko-KR" sz="12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DAE76B-EC72-4116-A06E-6302E0BAA020}"/>
              </a:ext>
            </a:extLst>
          </p:cNvPr>
          <p:cNvGrpSpPr/>
          <p:nvPr/>
        </p:nvGrpSpPr>
        <p:grpSpPr>
          <a:xfrm>
            <a:off x="3824620" y="1117499"/>
            <a:ext cx="2738267" cy="1772644"/>
            <a:chOff x="2556747" y="1353879"/>
            <a:chExt cx="7078505" cy="43122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655BC6F-902C-4AE3-8DEF-E3309F8DC67F}"/>
                </a:ext>
              </a:extLst>
            </p:cNvPr>
            <p:cNvGrpSpPr/>
            <p:nvPr/>
          </p:nvGrpSpPr>
          <p:grpSpPr>
            <a:xfrm>
              <a:off x="2556747" y="1353879"/>
              <a:ext cx="7078505" cy="4312284"/>
              <a:chOff x="0" y="0"/>
              <a:chExt cx="5661660" cy="357916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CAF4745-4289-4F5F-8397-7D9FABBA604D}"/>
                  </a:ext>
                </a:extLst>
              </p:cNvPr>
              <p:cNvSpPr/>
              <p:nvPr/>
            </p:nvSpPr>
            <p:spPr>
              <a:xfrm>
                <a:off x="0" y="0"/>
                <a:ext cx="116586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Logo</a:t>
                </a:r>
                <a:endParaRPr lang="ko-KR" sz="12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159C61B-78CB-4807-8ED1-3EA3D83667B1}"/>
                  </a:ext>
                </a:extLst>
              </p:cNvPr>
              <p:cNvSpPr/>
              <p:nvPr/>
            </p:nvSpPr>
            <p:spPr>
              <a:xfrm>
                <a:off x="1242060" y="0"/>
                <a:ext cx="440436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Navigation Bar  </a:t>
                </a:r>
                <a:endParaRPr lang="ko-KR" sz="12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54A2150-9495-4CE8-866F-7A4F8ABD0CC7}"/>
                  </a:ext>
                </a:extLst>
              </p:cNvPr>
              <p:cNvSpPr/>
              <p:nvPr/>
            </p:nvSpPr>
            <p:spPr>
              <a:xfrm>
                <a:off x="7620" y="655320"/>
                <a:ext cx="564642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b="1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Main Idea_Title</a:t>
                </a:r>
                <a:endParaRPr lang="ko-KR" sz="12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9E73547-D796-4900-B1E6-924BEC6C9000}"/>
                  </a:ext>
                </a:extLst>
              </p:cNvPr>
              <p:cNvSpPr/>
              <p:nvPr/>
            </p:nvSpPr>
            <p:spPr>
              <a:xfrm>
                <a:off x="1242060" y="1319753"/>
                <a:ext cx="4419600" cy="1600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b="1" dirty="0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Contents</a:t>
                </a:r>
                <a:endParaRPr lang="ko-KR" sz="12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B0BDC37-C036-418C-BEA9-E46E2DEBA418}"/>
                  </a:ext>
                </a:extLst>
              </p:cNvPr>
              <p:cNvSpPr/>
              <p:nvPr/>
            </p:nvSpPr>
            <p:spPr>
              <a:xfrm>
                <a:off x="15239" y="3007661"/>
                <a:ext cx="564642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200" b="1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Footer Menu</a:t>
                </a:r>
                <a:endParaRPr lang="ko-KR" sz="12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BA1E34-C66C-4870-90E3-72C0F5157C56}"/>
                </a:ext>
              </a:extLst>
            </p:cNvPr>
            <p:cNvSpPr/>
            <p:nvPr/>
          </p:nvSpPr>
          <p:spPr>
            <a:xfrm>
              <a:off x="2575800" y="2960999"/>
              <a:ext cx="1457619" cy="189388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1000" b="1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Side Menu bar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22764CB-A8FF-4873-99F7-30225261FAE7}"/>
              </a:ext>
            </a:extLst>
          </p:cNvPr>
          <p:cNvSpPr txBox="1"/>
          <p:nvPr/>
        </p:nvSpPr>
        <p:spPr>
          <a:xfrm>
            <a:off x="358876" y="2054590"/>
            <a:ext cx="1081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Main_Page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2764CB-A8FF-4873-99F7-30225261FAE7}"/>
              </a:ext>
            </a:extLst>
          </p:cNvPr>
          <p:cNvSpPr txBox="1"/>
          <p:nvPr/>
        </p:nvSpPr>
        <p:spPr>
          <a:xfrm>
            <a:off x="3840024" y="800293"/>
            <a:ext cx="987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My_Page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E57E5F-93D4-4750-98BE-48C4B961DD3D}"/>
              </a:ext>
            </a:extLst>
          </p:cNvPr>
          <p:cNvCxnSpPr>
            <a:cxnSpLocks/>
          </p:cNvCxnSpPr>
          <p:nvPr/>
        </p:nvCxnSpPr>
        <p:spPr>
          <a:xfrm flipV="1">
            <a:off x="3220691" y="2110558"/>
            <a:ext cx="381883" cy="285342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655BC6F-902C-4AE3-8DEF-E3309F8DC67F}"/>
              </a:ext>
            </a:extLst>
          </p:cNvPr>
          <p:cNvGrpSpPr/>
          <p:nvPr/>
        </p:nvGrpSpPr>
        <p:grpSpPr>
          <a:xfrm>
            <a:off x="3840024" y="4329912"/>
            <a:ext cx="2730896" cy="1830460"/>
            <a:chOff x="0" y="0"/>
            <a:chExt cx="5661660" cy="427482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AF4745-4289-4F5F-8397-7D9FABBA604D}"/>
                </a:ext>
              </a:extLst>
            </p:cNvPr>
            <p:cNvSpPr/>
            <p:nvPr/>
          </p:nvSpPr>
          <p:spPr>
            <a:xfrm>
              <a:off x="0" y="0"/>
              <a:ext cx="116586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Logo</a:t>
              </a:r>
              <a:endParaRPr lang="ko-KR" sz="1200" kern="10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159C61B-78CB-4807-8ED1-3EA3D83667B1}"/>
                </a:ext>
              </a:extLst>
            </p:cNvPr>
            <p:cNvSpPr/>
            <p:nvPr/>
          </p:nvSpPr>
          <p:spPr>
            <a:xfrm>
              <a:off x="1242060" y="0"/>
              <a:ext cx="440436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Navigation Bar  </a:t>
              </a:r>
              <a:endParaRPr lang="ko-KR" sz="12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4A2150-9495-4CE8-866F-7A4F8ABD0CC7}"/>
                </a:ext>
              </a:extLst>
            </p:cNvPr>
            <p:cNvSpPr/>
            <p:nvPr/>
          </p:nvSpPr>
          <p:spPr>
            <a:xfrm>
              <a:off x="7620" y="655320"/>
              <a:ext cx="564642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Main </a:t>
              </a:r>
              <a:r>
                <a:rPr lang="en-US" sz="1200" b="1" kern="100" dirty="0" err="1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Idea_Title</a:t>
              </a:r>
              <a:endParaRPr lang="ko-KR" sz="12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B43107B-7205-400B-BF23-06F26C0312AF}"/>
                </a:ext>
              </a:extLst>
            </p:cNvPr>
            <p:cNvSpPr/>
            <p:nvPr/>
          </p:nvSpPr>
          <p:spPr>
            <a:xfrm>
              <a:off x="7620" y="1303020"/>
              <a:ext cx="564642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Main Idea</a:t>
              </a:r>
              <a:endParaRPr lang="ko-KR" sz="1200" kern="10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9E73547-D796-4900-B1E6-924BEC6C9000}"/>
                </a:ext>
              </a:extLst>
            </p:cNvPr>
            <p:cNvSpPr/>
            <p:nvPr/>
          </p:nvSpPr>
          <p:spPr>
            <a:xfrm>
              <a:off x="15240" y="1996440"/>
              <a:ext cx="5646420" cy="1600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Contents</a:t>
              </a:r>
              <a:endParaRPr lang="ko-KR" sz="1200" kern="10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B0BDC37-C036-418C-BEA9-E46E2DEBA418}"/>
                </a:ext>
              </a:extLst>
            </p:cNvPr>
            <p:cNvSpPr/>
            <p:nvPr/>
          </p:nvSpPr>
          <p:spPr>
            <a:xfrm>
              <a:off x="0" y="3703320"/>
              <a:ext cx="564642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b="1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Footer Menu</a:t>
              </a:r>
              <a:endParaRPr lang="ko-KR" sz="12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2764CB-A8FF-4873-99F7-30225261FAE7}"/>
              </a:ext>
            </a:extLst>
          </p:cNvPr>
          <p:cNvSpPr txBox="1"/>
          <p:nvPr/>
        </p:nvSpPr>
        <p:spPr>
          <a:xfrm>
            <a:off x="3840024" y="4011250"/>
            <a:ext cx="987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Sub_Page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6E57E5F-93D4-4750-98BE-48C4B961DD3D}"/>
              </a:ext>
            </a:extLst>
          </p:cNvPr>
          <p:cNvCxnSpPr>
            <a:cxnSpLocks/>
          </p:cNvCxnSpPr>
          <p:nvPr/>
        </p:nvCxnSpPr>
        <p:spPr>
          <a:xfrm>
            <a:off x="6939460" y="1999106"/>
            <a:ext cx="479286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6E57E5F-93D4-4750-98BE-48C4B961DD3D}"/>
              </a:ext>
            </a:extLst>
          </p:cNvPr>
          <p:cNvCxnSpPr>
            <a:cxnSpLocks/>
          </p:cNvCxnSpPr>
          <p:nvPr/>
        </p:nvCxnSpPr>
        <p:spPr>
          <a:xfrm>
            <a:off x="6939460" y="5363497"/>
            <a:ext cx="479286" cy="0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D9B0E02-BE3D-4F96-99FE-70913004840C}"/>
              </a:ext>
            </a:extLst>
          </p:cNvPr>
          <p:cNvSpPr/>
          <p:nvPr/>
        </p:nvSpPr>
        <p:spPr>
          <a:xfrm>
            <a:off x="7713846" y="1108070"/>
            <a:ext cx="4237149" cy="1782073"/>
          </a:xfrm>
          <a:prstGeom prst="rect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계정관리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이용내역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쿠폰관리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결제정보 관리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D9B0E02-BE3D-4F96-99FE-70913004840C}"/>
              </a:ext>
            </a:extLst>
          </p:cNvPr>
          <p:cNvSpPr/>
          <p:nvPr/>
        </p:nvSpPr>
        <p:spPr>
          <a:xfrm>
            <a:off x="7713845" y="4329912"/>
            <a:ext cx="4237149" cy="1830460"/>
          </a:xfrm>
          <a:prstGeom prst="rect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제휴시설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찾기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충전하기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 구입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및 로그인 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E57E5F-93D4-4750-98BE-48C4B961DD3D}"/>
              </a:ext>
            </a:extLst>
          </p:cNvPr>
          <p:cNvCxnSpPr>
            <a:cxnSpLocks/>
          </p:cNvCxnSpPr>
          <p:nvPr/>
        </p:nvCxnSpPr>
        <p:spPr>
          <a:xfrm>
            <a:off x="3182693" y="4692006"/>
            <a:ext cx="419881" cy="31821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A24077E-349B-4D31-B353-718A43E5A044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- 28 -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503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E53C6C-4DCF-4D72-B001-FE7B0291E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2"/>
          <a:stretch/>
        </p:blipFill>
        <p:spPr>
          <a:xfrm>
            <a:off x="834673" y="1416006"/>
            <a:ext cx="5179487" cy="40618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DE10617-AE9D-479D-9DC7-AD31EB7FE325}"/>
              </a:ext>
            </a:extLst>
          </p:cNvPr>
          <p:cNvCxnSpPr>
            <a:cxnSpLocks/>
          </p:cNvCxnSpPr>
          <p:nvPr/>
        </p:nvCxnSpPr>
        <p:spPr>
          <a:xfrm flipV="1">
            <a:off x="5207898" y="1547670"/>
            <a:ext cx="1268206" cy="621793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F0E440-6110-4E8F-8DB6-CE06F1A44BCC}"/>
              </a:ext>
            </a:extLst>
          </p:cNvPr>
          <p:cNvSpPr/>
          <p:nvPr/>
        </p:nvSpPr>
        <p:spPr>
          <a:xfrm>
            <a:off x="6713343" y="1246133"/>
            <a:ext cx="4397358" cy="88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문구를 감싼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figcaption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효과 삽입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464070-57FB-465E-BDA0-AA490CF5621E}"/>
              </a:ext>
            </a:extLst>
          </p:cNvPr>
          <p:cNvSpPr/>
          <p:nvPr/>
        </p:nvSpPr>
        <p:spPr>
          <a:xfrm>
            <a:off x="6713343" y="3574132"/>
            <a:ext cx="5313531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Figcaption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효과 삽입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translate, opacity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조정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figcaption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다르게 움직일 수 있도록 시간 조정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BB7A596-B166-48C3-8E07-B87908B86056}"/>
              </a:ext>
            </a:extLst>
          </p:cNvPr>
          <p:cNvCxnSpPr>
            <a:cxnSpLocks/>
          </p:cNvCxnSpPr>
          <p:nvPr/>
        </p:nvCxnSpPr>
        <p:spPr>
          <a:xfrm flipV="1">
            <a:off x="3826908" y="3863375"/>
            <a:ext cx="2818276" cy="806817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00960B-C81F-41C0-A3CE-A1DC05B7ADA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동적인 문구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72182-F903-47EC-A01D-778D2FC9887F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- 67 -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4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4330F4-EF24-41BE-B8AF-D0035A4D8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73" y="1791023"/>
            <a:ext cx="5430273" cy="38163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69A43B-9529-4113-9E60-AAAEA4D22249}"/>
              </a:ext>
            </a:extLst>
          </p:cNvPr>
          <p:cNvSpPr/>
          <p:nvPr/>
        </p:nvSpPr>
        <p:spPr>
          <a:xfrm>
            <a:off x="7281273" y="2599869"/>
            <a:ext cx="3919663" cy="88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방식으로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figcaption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있는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문구들에 대하여 조정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813FFA-A77C-406A-B837-BC386892E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73" y="1747689"/>
            <a:ext cx="5654530" cy="412277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F45A1A-B69F-4975-A833-2AF1EA535A9E}"/>
              </a:ext>
            </a:extLst>
          </p:cNvPr>
          <p:cNvCxnSpPr>
            <a:cxnSpLocks/>
          </p:cNvCxnSpPr>
          <p:nvPr/>
        </p:nvCxnSpPr>
        <p:spPr>
          <a:xfrm flipV="1">
            <a:off x="5495213" y="2870736"/>
            <a:ext cx="1705819" cy="164028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ACFEBD-D2D0-4C64-934A-651CC4CE998E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동적인 문구 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80120-396E-4914-9C53-9BC2ADCED541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- 68 -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19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ACFEBD-D2D0-4C64-934A-651CC4CE998E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동적인 문구 만들기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8CF576-AAD5-4C9C-BAAB-467E243F1A4B}"/>
              </a:ext>
            </a:extLst>
          </p:cNvPr>
          <p:cNvGrpSpPr/>
          <p:nvPr/>
        </p:nvGrpSpPr>
        <p:grpSpPr>
          <a:xfrm>
            <a:off x="1074695" y="1324547"/>
            <a:ext cx="4792851" cy="4520879"/>
            <a:chOff x="819365" y="925157"/>
            <a:chExt cx="6379285" cy="5470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9C20EAE-A454-4504-A300-B2DAF5870E0D}"/>
                </a:ext>
              </a:extLst>
            </p:cNvPr>
            <p:cNvSpPr/>
            <p:nvPr/>
          </p:nvSpPr>
          <p:spPr>
            <a:xfrm>
              <a:off x="819365" y="925157"/>
              <a:ext cx="6379285" cy="54702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41BCAF0-3714-44C0-9F0D-7AAFE7BAEA53}"/>
                </a:ext>
              </a:extLst>
            </p:cNvPr>
            <p:cNvSpPr/>
            <p:nvPr/>
          </p:nvSpPr>
          <p:spPr>
            <a:xfrm>
              <a:off x="1398486" y="1549101"/>
              <a:ext cx="5314277" cy="43138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23F9F11-EE12-41C9-AA41-443956721F1F}"/>
                </a:ext>
              </a:extLst>
            </p:cNvPr>
            <p:cNvSpPr/>
            <p:nvPr/>
          </p:nvSpPr>
          <p:spPr>
            <a:xfrm>
              <a:off x="1839549" y="2000922"/>
              <a:ext cx="4410635" cy="12694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937E55-5DFA-4699-8E0E-F02D8D41B067}"/>
                </a:ext>
              </a:extLst>
            </p:cNvPr>
            <p:cNvSpPr/>
            <p:nvPr/>
          </p:nvSpPr>
          <p:spPr>
            <a:xfrm>
              <a:off x="1850306" y="4121972"/>
              <a:ext cx="4410635" cy="126940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EB6AD9-C524-401E-93EF-3D7FD28F3961}"/>
              </a:ext>
            </a:extLst>
          </p:cNvPr>
          <p:cNvSpPr/>
          <p:nvPr/>
        </p:nvSpPr>
        <p:spPr>
          <a:xfrm>
            <a:off x="6668412" y="2527101"/>
            <a:ext cx="4541628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큰 틀의 레이아웃에 효과를 삽입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안의 레이아웃들에 다르게 효과를 삽입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움직임을 조정하여 동적이 돋보이도록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58166-4938-4ACD-BC6B-8628DAC90DC2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- 69 -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99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구글지도 삽입하기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FBD4AB-BFC9-4444-9D7B-C3F90A72A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25" y="1685602"/>
            <a:ext cx="6058425" cy="412383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99FB881-E019-4A46-A1D9-3611A97FAEB7}"/>
              </a:ext>
            </a:extLst>
          </p:cNvPr>
          <p:cNvCxnSpPr>
            <a:cxnSpLocks/>
          </p:cNvCxnSpPr>
          <p:nvPr/>
        </p:nvCxnSpPr>
        <p:spPr>
          <a:xfrm>
            <a:off x="4582916" y="3079055"/>
            <a:ext cx="3126704" cy="457497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0E5DBE6-13C6-4630-B64C-C5E19A7CA76A}"/>
              </a:ext>
            </a:extLst>
          </p:cNvPr>
          <p:cNvCxnSpPr>
            <a:cxnSpLocks/>
          </p:cNvCxnSpPr>
          <p:nvPr/>
        </p:nvCxnSpPr>
        <p:spPr>
          <a:xfrm flipV="1">
            <a:off x="6239168" y="5018491"/>
            <a:ext cx="1366188" cy="329247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9E9CF-8B58-4430-B101-19421623794B}"/>
              </a:ext>
            </a:extLst>
          </p:cNvPr>
          <p:cNvSpPr/>
          <p:nvPr/>
        </p:nvSpPr>
        <p:spPr>
          <a:xfrm>
            <a:off x="7709620" y="1658499"/>
            <a:ext cx="48765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구글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라이브러리를 적용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변수에 초기 좌표 삽입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FBC253-D723-48FF-B430-F7AC0518281E}"/>
              </a:ext>
            </a:extLst>
          </p:cNvPr>
          <p:cNvSpPr/>
          <p:nvPr/>
        </p:nvSpPr>
        <p:spPr>
          <a:xfrm>
            <a:off x="7709620" y="3282636"/>
            <a:ext cx="48765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위도와 경도 변수 삽입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BAE0D9-2053-4D04-8C75-BB422D902388}"/>
              </a:ext>
            </a:extLst>
          </p:cNvPr>
          <p:cNvSpPr/>
          <p:nvPr/>
        </p:nvSpPr>
        <p:spPr>
          <a:xfrm>
            <a:off x="7628908" y="4791345"/>
            <a:ext cx="48765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위도와 경도를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인식 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443BF-B825-4883-8914-BE64A6F10BDE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- 70 -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7B8CE39-B5DF-4B63-8101-00DE4BE1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17" y="1712600"/>
            <a:ext cx="5646909" cy="40552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5ABF006-FBF8-4BF7-B2F5-F626CE44511B}"/>
              </a:ext>
            </a:extLst>
          </p:cNvPr>
          <p:cNvSpPr/>
          <p:nvPr/>
        </p:nvSpPr>
        <p:spPr>
          <a:xfrm>
            <a:off x="7328167" y="2087814"/>
            <a:ext cx="48765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위치를 받을 수 있는 경로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 내의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GPS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914229-88D6-4439-9CE4-4358A46EC295}"/>
              </a:ext>
            </a:extLst>
          </p:cNvPr>
          <p:cNvSpPr/>
          <p:nvPr/>
        </p:nvSpPr>
        <p:spPr>
          <a:xfrm>
            <a:off x="7270047" y="3860235"/>
            <a:ext cx="526638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검색창을 넣을 수 있도록 공간 삽입 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898EA66-0416-41D9-9AB7-76DF7CDE7EAB}"/>
              </a:ext>
            </a:extLst>
          </p:cNvPr>
          <p:cNvCxnSpPr>
            <a:cxnSpLocks/>
          </p:cNvCxnSpPr>
          <p:nvPr/>
        </p:nvCxnSpPr>
        <p:spPr>
          <a:xfrm flipV="1">
            <a:off x="5911670" y="2436427"/>
            <a:ext cx="1366188" cy="329247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94F178A-E050-4048-B00D-8A388FB95929}"/>
              </a:ext>
            </a:extLst>
          </p:cNvPr>
          <p:cNvCxnSpPr>
            <a:cxnSpLocks/>
          </p:cNvCxnSpPr>
          <p:nvPr/>
        </p:nvCxnSpPr>
        <p:spPr>
          <a:xfrm flipV="1">
            <a:off x="5853702" y="4102151"/>
            <a:ext cx="1288930" cy="659307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182EF8-ADDE-432D-A618-45202FFDCA7F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구글지도 삽입하기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B3907-6395-4D4D-BCDD-CF1A39409D6E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- 71 -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1FDD72-BBDE-4DFF-8B71-49DD9E008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53" y="1774970"/>
            <a:ext cx="5136325" cy="38837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BB26-7130-4561-8489-93CB7B639C8D}"/>
              </a:ext>
            </a:extLst>
          </p:cNvPr>
          <p:cNvSpPr/>
          <p:nvPr/>
        </p:nvSpPr>
        <p:spPr>
          <a:xfrm>
            <a:off x="7619061" y="2170464"/>
            <a:ext cx="487650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지정해둔 좌표 클릭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이동할 수 있도록 좌표 값 계산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확대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위치 조정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setZoom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setCenter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E011EF2-531B-4E9C-A051-6A2ACA4C389C}"/>
              </a:ext>
            </a:extLst>
          </p:cNvPr>
          <p:cNvCxnSpPr>
            <a:cxnSpLocks/>
          </p:cNvCxnSpPr>
          <p:nvPr/>
        </p:nvCxnSpPr>
        <p:spPr>
          <a:xfrm flipV="1">
            <a:off x="5841293" y="3021465"/>
            <a:ext cx="1578079" cy="164624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61442-CA5A-4D35-BF39-BC7BC9050110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구글지도 삽입하기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8E447-F1FB-4364-83D9-B2DDC6439423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- 72 -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97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이동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모달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F79A47-01C9-47A8-B224-0F341A7C9EEF}"/>
              </a:ext>
            </a:extLst>
          </p:cNvPr>
          <p:cNvSpPr/>
          <p:nvPr/>
        </p:nvSpPr>
        <p:spPr>
          <a:xfrm>
            <a:off x="955783" y="1072333"/>
            <a:ext cx="136486" cy="121573"/>
          </a:xfrm>
          <a:prstGeom prst="ellipse">
            <a:avLst/>
          </a:prstGeom>
          <a:solidFill>
            <a:srgbClr val="71BF45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CCED2E-EA8E-4F8F-A793-4336DAFF8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9" y="1061496"/>
            <a:ext cx="10435722" cy="32259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6BA6F1-AB74-4101-89D2-A22FC6D197BC}"/>
              </a:ext>
            </a:extLst>
          </p:cNvPr>
          <p:cNvSpPr/>
          <p:nvPr/>
        </p:nvSpPr>
        <p:spPr>
          <a:xfrm>
            <a:off x="0" y="5904809"/>
            <a:ext cx="119605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통환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data-toggle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 페이지 내에서 해당 코드로 이동 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0C5A11-B6CF-4D1C-8086-42CDFAD23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25" y="4521881"/>
            <a:ext cx="9571549" cy="126503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5B266A-E407-408A-9C88-F35274FD3A6F}"/>
              </a:ext>
            </a:extLst>
          </p:cNvPr>
          <p:cNvCxnSpPr>
            <a:cxnSpLocks/>
          </p:cNvCxnSpPr>
          <p:nvPr/>
        </p:nvCxnSpPr>
        <p:spPr>
          <a:xfrm>
            <a:off x="5980253" y="2807577"/>
            <a:ext cx="135038" cy="2160450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DF46DF-A02B-4FD2-91DF-C8D1AB2D6B78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- 73 -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32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D67C7-2324-42FA-A225-E79947FA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6" y="1595184"/>
            <a:ext cx="6295461" cy="42694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267867D-5081-4CAC-B959-6BECA7CD5573}"/>
              </a:ext>
            </a:extLst>
          </p:cNvPr>
          <p:cNvSpPr/>
          <p:nvPr/>
        </p:nvSpPr>
        <p:spPr>
          <a:xfrm>
            <a:off x="7561061" y="1779088"/>
            <a:ext cx="4907964" cy="3087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Modal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기능을 통해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modal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Modal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닫을 수 있는 버튼 삽입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Modal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내부를 나누어 내용 삽입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- modal-title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- modal-body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CF7EC4-42C9-49C7-B87E-E6E54757A829}"/>
              </a:ext>
            </a:extLst>
          </p:cNvPr>
          <p:cNvCxnSpPr>
            <a:cxnSpLocks/>
          </p:cNvCxnSpPr>
          <p:nvPr/>
        </p:nvCxnSpPr>
        <p:spPr>
          <a:xfrm>
            <a:off x="6079038" y="2026178"/>
            <a:ext cx="1288804" cy="180874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1ED3CF0-3D27-4647-AC9C-A9C8AF6E3B63}"/>
              </a:ext>
            </a:extLst>
          </p:cNvPr>
          <p:cNvCxnSpPr>
            <a:cxnSpLocks/>
          </p:cNvCxnSpPr>
          <p:nvPr/>
        </p:nvCxnSpPr>
        <p:spPr>
          <a:xfrm>
            <a:off x="6173564" y="2618513"/>
            <a:ext cx="1288804" cy="180874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0D3564F-4458-4917-8EC7-0999A7125CFC}"/>
              </a:ext>
            </a:extLst>
          </p:cNvPr>
          <p:cNvCxnSpPr>
            <a:cxnSpLocks/>
          </p:cNvCxnSpPr>
          <p:nvPr/>
        </p:nvCxnSpPr>
        <p:spPr>
          <a:xfrm>
            <a:off x="6173564" y="3452258"/>
            <a:ext cx="1288804" cy="493157"/>
          </a:xfrm>
          <a:prstGeom prst="straightConnector1">
            <a:avLst/>
          </a:prstGeom>
          <a:ln w="76200">
            <a:solidFill>
              <a:srgbClr val="FAAB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167B39-3384-4916-B368-0607A99F71C4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이동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모달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5AABF-42E5-4E8A-9802-100AA9EAD74B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- 74 -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71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06. Filter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C28042-0250-4157-83C6-9F2B4886F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9" y="1736821"/>
            <a:ext cx="6830201" cy="384843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AB63FCD-A3FC-4CC0-99FF-7C6727F35A1F}"/>
              </a:ext>
            </a:extLst>
          </p:cNvPr>
          <p:cNvGrpSpPr/>
          <p:nvPr/>
        </p:nvGrpSpPr>
        <p:grpSpPr>
          <a:xfrm>
            <a:off x="8347106" y="2037221"/>
            <a:ext cx="3844894" cy="3160882"/>
            <a:chOff x="7633447" y="1922492"/>
            <a:chExt cx="5177650" cy="31608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CCFF28E-9F6D-4BFA-9A31-6BB80071028A}"/>
                </a:ext>
              </a:extLst>
            </p:cNvPr>
            <p:cNvSpPr/>
            <p:nvPr/>
          </p:nvSpPr>
          <p:spPr>
            <a:xfrm>
              <a:off x="7633448" y="1922492"/>
              <a:ext cx="517764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Type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Radio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지정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BACE8A6-A262-4A46-B766-376724D47FE0}"/>
                </a:ext>
              </a:extLst>
            </p:cNvPr>
            <p:cNvSpPr/>
            <p:nvPr/>
          </p:nvSpPr>
          <p:spPr>
            <a:xfrm>
              <a:off x="7633447" y="2772315"/>
              <a:ext cx="517764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Filter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지정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0328817-9A84-46FC-B974-67D50EC7B138}"/>
                </a:ext>
              </a:extLst>
            </p:cNvPr>
            <p:cNvSpPr/>
            <p:nvPr/>
          </p:nvSpPr>
          <p:spPr>
            <a:xfrm>
              <a:off x="7633447" y="3622138"/>
              <a:ext cx="517764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Filter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Group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53B15A-DCF9-4D20-96C0-857E098B647F}"/>
                </a:ext>
              </a:extLst>
            </p:cNvPr>
            <p:cNvSpPr/>
            <p:nvPr/>
          </p:nvSpPr>
          <p:spPr>
            <a:xfrm>
              <a:off x="7633447" y="4575543"/>
              <a:ext cx="517764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내부에 들어갈 코드를 작성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F06D1E-1271-4128-BC9E-41566ACA9FF2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- 75 -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890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AB9709D-582F-45B1-8FB9-7A4B41181ED9}"/>
              </a:ext>
            </a:extLst>
          </p:cNvPr>
          <p:cNvGrpSpPr/>
          <p:nvPr/>
        </p:nvGrpSpPr>
        <p:grpSpPr>
          <a:xfrm>
            <a:off x="7967120" y="1850840"/>
            <a:ext cx="4398061" cy="3536434"/>
            <a:chOff x="7633447" y="1922492"/>
            <a:chExt cx="5177650" cy="353643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A54F96-2B93-4E0B-9158-68BEE1F2617C}"/>
                </a:ext>
              </a:extLst>
            </p:cNvPr>
            <p:cNvSpPr/>
            <p:nvPr/>
          </p:nvSpPr>
          <p:spPr>
            <a:xfrm>
              <a:off x="7633448" y="1922492"/>
              <a:ext cx="5177649" cy="46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Jquery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shuffle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이용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34CD556-2843-4E4F-83C2-4F8D5D6CAC50}"/>
                </a:ext>
              </a:extLst>
            </p:cNvPr>
            <p:cNvSpPr/>
            <p:nvPr/>
          </p:nvSpPr>
          <p:spPr>
            <a:xfrm>
              <a:off x="7633447" y="2772315"/>
              <a:ext cx="5177649" cy="46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Filter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통해 타겟을 지정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56C48C0-8C4B-4244-B694-CD4AC0EBFBCA}"/>
                </a:ext>
              </a:extLst>
            </p:cNvPr>
            <p:cNvSpPr/>
            <p:nvPr/>
          </p:nvSpPr>
          <p:spPr>
            <a:xfrm>
              <a:off x="7633447" y="3622138"/>
              <a:ext cx="5177649" cy="46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Filter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Group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FA3121-C706-4509-B66D-2D4DFE0BC3AF}"/>
                </a:ext>
              </a:extLst>
            </p:cNvPr>
            <p:cNvSpPr/>
            <p:nvPr/>
          </p:nvSpPr>
          <p:spPr>
            <a:xfrm>
              <a:off x="7633447" y="4575543"/>
              <a:ext cx="5177649" cy="883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같은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Filter 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값을 가진 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Data Group</a:t>
              </a:r>
              <a:r>
                <a: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새로이 모은다</a:t>
              </a:r>
              <a:endPara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B59B069-D99F-4DD1-BBB6-69D0A5BE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54" y="1635691"/>
            <a:ext cx="6579185" cy="41338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96AB323-23E7-4972-818C-1CBA348042CC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06. Filter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CE9F0-FA1F-4AA4-A5BB-BF6C705A1B03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- 76 -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73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06E61D-1F41-414A-B544-1258B0B7D928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구성 도표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9A01C8-52D3-45E1-9E53-D7AFF663F09B}"/>
              </a:ext>
            </a:extLst>
          </p:cNvPr>
          <p:cNvGrpSpPr/>
          <p:nvPr/>
        </p:nvGrpSpPr>
        <p:grpSpPr>
          <a:xfrm>
            <a:off x="2878792" y="1461634"/>
            <a:ext cx="6434415" cy="4951358"/>
            <a:chOff x="0" y="0"/>
            <a:chExt cx="5661660" cy="560070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103602-248C-49B8-9439-2F19BCF58660}"/>
                </a:ext>
              </a:extLst>
            </p:cNvPr>
            <p:cNvGrpSpPr/>
            <p:nvPr/>
          </p:nvGrpSpPr>
          <p:grpSpPr>
            <a:xfrm>
              <a:off x="0" y="0"/>
              <a:ext cx="5661660" cy="4274820"/>
              <a:chOff x="0" y="0"/>
              <a:chExt cx="5661660" cy="427482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301E4A-5A1F-4A5F-B515-64A186890FCE}"/>
                  </a:ext>
                </a:extLst>
              </p:cNvPr>
              <p:cNvSpPr/>
              <p:nvPr/>
            </p:nvSpPr>
            <p:spPr>
              <a:xfrm>
                <a:off x="0" y="0"/>
                <a:ext cx="116586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b="1" kern="10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Logo</a:t>
                </a:r>
                <a:endParaRPr lang="ko-KR" sz="1000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81B46AB-B718-4DC7-949A-A39C7B0C3461}"/>
                  </a:ext>
                </a:extLst>
              </p:cNvPr>
              <p:cNvSpPr/>
              <p:nvPr/>
            </p:nvSpPr>
            <p:spPr>
              <a:xfrm>
                <a:off x="1242060" y="0"/>
                <a:ext cx="440436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b="1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Navigation Bar  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E8EECC5-18B5-43C7-A182-94E87ED3DED5}"/>
                  </a:ext>
                </a:extLst>
              </p:cNvPr>
              <p:cNvSpPr/>
              <p:nvPr/>
            </p:nvSpPr>
            <p:spPr>
              <a:xfrm>
                <a:off x="7620" y="655320"/>
                <a:ext cx="564642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b="1" kern="10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Slide Banner</a:t>
                </a:r>
                <a:endParaRPr lang="ko-KR" sz="1000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65D501D-061A-4677-BC05-9DE2F8B1DAEE}"/>
                  </a:ext>
                </a:extLst>
              </p:cNvPr>
              <p:cNvSpPr/>
              <p:nvPr/>
            </p:nvSpPr>
            <p:spPr>
              <a:xfrm>
                <a:off x="7620" y="1303020"/>
                <a:ext cx="564642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b="1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Main Function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08647EA-5E62-407D-B823-9B6268AFCD81}"/>
                  </a:ext>
                </a:extLst>
              </p:cNvPr>
              <p:cNvSpPr/>
              <p:nvPr/>
            </p:nvSpPr>
            <p:spPr>
              <a:xfrm>
                <a:off x="15240" y="1996440"/>
                <a:ext cx="5646420" cy="1600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b="1" kern="10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Page Information</a:t>
                </a:r>
                <a:endParaRPr lang="ko-KR" sz="1000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A8C16DF-EFA0-4F3F-AB41-FDF04C210985}"/>
                  </a:ext>
                </a:extLst>
              </p:cNvPr>
              <p:cNvSpPr/>
              <p:nvPr/>
            </p:nvSpPr>
            <p:spPr>
              <a:xfrm>
                <a:off x="0" y="3703320"/>
                <a:ext cx="564642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b="1" kern="10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Service Information</a:t>
                </a:r>
                <a:endParaRPr lang="ko-KR" sz="1000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84CF7E-8CC7-426B-9410-B83F51635864}"/>
                </a:ext>
              </a:extLst>
            </p:cNvPr>
            <p:cNvSpPr/>
            <p:nvPr/>
          </p:nvSpPr>
          <p:spPr>
            <a:xfrm>
              <a:off x="0" y="4373880"/>
              <a:ext cx="564642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800" b="1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Event</a:t>
              </a:r>
              <a:endParaRPr lang="ko-KR" sz="1000" kern="10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D32509-3FC2-4B74-9146-D8246B9D4D74}"/>
                </a:ext>
              </a:extLst>
            </p:cNvPr>
            <p:cNvSpPr/>
            <p:nvPr/>
          </p:nvSpPr>
          <p:spPr>
            <a:xfrm>
              <a:off x="0" y="5029200"/>
              <a:ext cx="564642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800" b="1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Footer Menu</a:t>
              </a:r>
              <a:endParaRPr lang="ko-KR" sz="10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2764CB-A8FF-4873-99F7-30225261FAE7}"/>
              </a:ext>
            </a:extLst>
          </p:cNvPr>
          <p:cNvSpPr txBox="1"/>
          <p:nvPr/>
        </p:nvSpPr>
        <p:spPr>
          <a:xfrm>
            <a:off x="1" y="62605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Main_Page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F3D316-B719-4B45-BC5A-7812FF6511F7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- 29 -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29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1017255" y="1146363"/>
            <a:ext cx="2890535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설명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06CC3F7-06F0-4D8C-8E64-6EA69A761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61560"/>
              </p:ext>
            </p:extLst>
          </p:nvPr>
        </p:nvGraphicFramePr>
        <p:xfrm>
          <a:off x="6061757" y="3197372"/>
          <a:ext cx="5461606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01.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메인페이지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p.78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02.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p.80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03.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p.82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04.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충전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환급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p.84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05.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쿠폰구입</a:t>
                      </a: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p.88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06.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제휴시설찾기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p.90</a:t>
                      </a:r>
                      <a:endParaRPr lang="ko-KR" altLang="en-US" sz="14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FB8F4B-9582-4143-BA5E-49DA664C951F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- 77 -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785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4EC406-5584-4D16-951A-E9F0A146A612}"/>
              </a:ext>
            </a:extLst>
          </p:cNvPr>
          <p:cNvSpPr/>
          <p:nvPr/>
        </p:nvSpPr>
        <p:spPr>
          <a:xfrm>
            <a:off x="1981199" y="811602"/>
            <a:ext cx="8027773" cy="4205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웹페이지 이미지가 들어갈 공간입니다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6934244-7CC9-44A2-8116-4569BC92BFD1}"/>
              </a:ext>
            </a:extLst>
          </p:cNvPr>
          <p:cNvSpPr/>
          <p:nvPr/>
        </p:nvSpPr>
        <p:spPr>
          <a:xfrm>
            <a:off x="778091" y="5385554"/>
            <a:ext cx="148871" cy="134965"/>
          </a:xfrm>
          <a:prstGeom prst="ellipse">
            <a:avLst/>
          </a:prstGeom>
          <a:solidFill>
            <a:srgbClr val="71BF45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81DF2E-4555-4579-806B-D74BE0FE40AC}"/>
              </a:ext>
            </a:extLst>
          </p:cNvPr>
          <p:cNvSpPr/>
          <p:nvPr/>
        </p:nvSpPr>
        <p:spPr>
          <a:xfrm>
            <a:off x="358790" y="5184792"/>
            <a:ext cx="1570663" cy="15358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517B0-9CB9-4C39-82FC-CAF76FB7B654}"/>
              </a:ext>
            </a:extLst>
          </p:cNvPr>
          <p:cNvSpPr txBox="1"/>
          <p:nvPr/>
        </p:nvSpPr>
        <p:spPr>
          <a:xfrm>
            <a:off x="2037181" y="5324831"/>
            <a:ext cx="9924663" cy="125572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구축 목표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통합 계정으로서 모든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방 이용 내역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이용시간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결제정보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관리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주요 기능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사이트의 전체 내용을 알아볼 수 있도록 표현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다른 주요 기능 페이지들로 이동할 수 있는 링크 연결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A3F493-DD3F-4553-988D-DBA4A5CC2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2" b="4147"/>
          <a:stretch/>
        </p:blipFill>
        <p:spPr>
          <a:xfrm>
            <a:off x="1981199" y="811601"/>
            <a:ext cx="8027773" cy="42052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FC8E84-E131-40FD-940E-39BD3A405042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- 78 -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008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B0F002-1A7E-4ED6-BF4C-5FF26B348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8" b="3954"/>
          <a:stretch/>
        </p:blipFill>
        <p:spPr>
          <a:xfrm>
            <a:off x="6232901" y="664969"/>
            <a:ext cx="4150963" cy="2371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BAFA12-3152-4DDA-ADD0-A53A6E0B9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3" b="4133"/>
          <a:stretch/>
        </p:blipFill>
        <p:spPr>
          <a:xfrm>
            <a:off x="1689315" y="3705434"/>
            <a:ext cx="4150963" cy="2582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DC0970-9B78-4155-9A28-0B0285596C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00" b="3365"/>
          <a:stretch/>
        </p:blipFill>
        <p:spPr>
          <a:xfrm>
            <a:off x="1689315" y="664969"/>
            <a:ext cx="4150963" cy="2371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B91B74-04C4-4729-8698-1E9C3E867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71" b="3785"/>
          <a:stretch/>
        </p:blipFill>
        <p:spPr>
          <a:xfrm>
            <a:off x="6232901" y="3705434"/>
            <a:ext cx="4150963" cy="2582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9F6DA1-A0A2-4340-8F6A-B7B9A4857547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- 79 -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351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81B566-C434-442D-A339-1DA8771F4BB9}"/>
              </a:ext>
            </a:extLst>
          </p:cNvPr>
          <p:cNvSpPr/>
          <p:nvPr/>
        </p:nvSpPr>
        <p:spPr>
          <a:xfrm>
            <a:off x="778091" y="5385554"/>
            <a:ext cx="148871" cy="134965"/>
          </a:xfrm>
          <a:prstGeom prst="ellipse">
            <a:avLst/>
          </a:prstGeom>
          <a:solidFill>
            <a:srgbClr val="71BF45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05DF67-4EF6-407E-80D8-4946282E5D0B}"/>
              </a:ext>
            </a:extLst>
          </p:cNvPr>
          <p:cNvSpPr/>
          <p:nvPr/>
        </p:nvSpPr>
        <p:spPr>
          <a:xfrm>
            <a:off x="358790" y="5184792"/>
            <a:ext cx="1570663" cy="15358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F3917-338A-4600-85D8-A235FF711023}"/>
              </a:ext>
            </a:extLst>
          </p:cNvPr>
          <p:cNvSpPr txBox="1"/>
          <p:nvPr/>
        </p:nvSpPr>
        <p:spPr>
          <a:xfrm>
            <a:off x="2037181" y="5184792"/>
            <a:ext cx="9924663" cy="153580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구축 목표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불편함 제거를 위한 편리한 가입 및 관리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안전함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편리함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주요 기능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세부적인 사이트 이용을 위</a:t>
            </a: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한 </a:t>
            </a:r>
            <a:r>
              <a:rPr lang="ko-KR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정보 저장 </a:t>
            </a:r>
            <a:endParaRPr lang="en-US" altLang="ko-KR" sz="14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400" kern="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PcoPay</a:t>
            </a: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계정 </a:t>
            </a:r>
            <a:r>
              <a:rPr lang="en-US" altLang="ko-KR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SNS</a:t>
            </a: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계정 모두 로그인이 가능하도록 구축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Tx/>
              <a:buAutoNum type="arabicPeriod"/>
            </a:pP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오류검사 실시  </a:t>
            </a:r>
            <a:r>
              <a:rPr lang="en-US" altLang="ko-KR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아이디 비밀번호 입력 여부</a:t>
            </a:r>
            <a:r>
              <a:rPr lang="en-US" altLang="ko-KR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아이디 비밀번호 제약사항</a:t>
            </a:r>
            <a:r>
              <a:rPr lang="en-US" altLang="ko-KR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E2AC67-3DB6-457E-A9D1-A648420E23E0}"/>
              </a:ext>
            </a:extLst>
          </p:cNvPr>
          <p:cNvSpPr/>
          <p:nvPr/>
        </p:nvSpPr>
        <p:spPr>
          <a:xfrm>
            <a:off x="1981199" y="811602"/>
            <a:ext cx="8027773" cy="4205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웹페이지 이미지가 들어갈 공간입니다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026B6C-9909-4A36-9906-3C94C2ABF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2" b="4243"/>
          <a:stretch/>
        </p:blipFill>
        <p:spPr>
          <a:xfrm>
            <a:off x="1981199" y="811601"/>
            <a:ext cx="8027773" cy="4205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94CD6F-5277-496E-85FD-94AC67F8E41C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- 80 -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407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37499C-6E31-4835-BDA6-B06640189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2" b="3939"/>
          <a:stretch/>
        </p:blipFill>
        <p:spPr>
          <a:xfrm>
            <a:off x="1270619" y="907039"/>
            <a:ext cx="4731159" cy="2377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36D562-3DFC-44C0-A1B4-43F07B325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32" b="3636"/>
          <a:stretch/>
        </p:blipFill>
        <p:spPr>
          <a:xfrm>
            <a:off x="6423889" y="907039"/>
            <a:ext cx="4715164" cy="2377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D9291B-BAFF-474B-9FDD-211097658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32" b="3636"/>
          <a:stretch/>
        </p:blipFill>
        <p:spPr>
          <a:xfrm>
            <a:off x="1270619" y="3906338"/>
            <a:ext cx="4715164" cy="2377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B32D8A-1B01-4F9C-AF61-3CC16546A3F7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- 81 -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39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17CA18-10D2-4D02-A87C-D7BA407BBC47}"/>
              </a:ext>
            </a:extLst>
          </p:cNvPr>
          <p:cNvSpPr/>
          <p:nvPr/>
        </p:nvSpPr>
        <p:spPr>
          <a:xfrm>
            <a:off x="1981199" y="811602"/>
            <a:ext cx="8027773" cy="4205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웹페이지 이미지가 들어갈 공간입니다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59D047-BEE2-465A-80A3-F09ED2D6BBC1}"/>
              </a:ext>
            </a:extLst>
          </p:cNvPr>
          <p:cNvSpPr/>
          <p:nvPr/>
        </p:nvSpPr>
        <p:spPr>
          <a:xfrm>
            <a:off x="778091" y="5385554"/>
            <a:ext cx="148871" cy="134965"/>
          </a:xfrm>
          <a:prstGeom prst="ellipse">
            <a:avLst/>
          </a:prstGeom>
          <a:solidFill>
            <a:srgbClr val="71BF45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F82876-5F4B-4AFD-BFEB-92B02069E5F1}"/>
              </a:ext>
            </a:extLst>
          </p:cNvPr>
          <p:cNvSpPr/>
          <p:nvPr/>
        </p:nvSpPr>
        <p:spPr>
          <a:xfrm>
            <a:off x="358790" y="5184792"/>
            <a:ext cx="1570663" cy="15358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D8439-D05E-47BC-A48D-716AA7ADB1B5}"/>
              </a:ext>
            </a:extLst>
          </p:cNvPr>
          <p:cNvSpPr txBox="1"/>
          <p:nvPr/>
        </p:nvSpPr>
        <p:spPr>
          <a:xfrm>
            <a:off x="2037181" y="5163248"/>
            <a:ext cx="9924663" cy="157889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구축 목표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사용자들의 정보를 관리하는 페이지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편리함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주요 기능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계정관리</a:t>
            </a:r>
            <a:endParaRPr lang="en-US" altLang="ko-KR" sz="14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결제 및 </a:t>
            </a:r>
            <a:r>
              <a:rPr lang="ko-KR" altLang="en-US" sz="1400" kern="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이용내역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쿠폰 관리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434536-276F-4DC5-B6D6-667DD33EA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2" b="5185"/>
          <a:stretch/>
        </p:blipFill>
        <p:spPr>
          <a:xfrm>
            <a:off x="1981199" y="817263"/>
            <a:ext cx="8027773" cy="4199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2A1D9-2761-4270-93FB-6F547F9AF932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- 82 -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669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8E32B4-F95C-4059-B0D5-8F34C7115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6" b="5396"/>
          <a:stretch/>
        </p:blipFill>
        <p:spPr>
          <a:xfrm>
            <a:off x="1049867" y="735394"/>
            <a:ext cx="4934856" cy="2461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49AC5C-2D2F-4A8A-B2A3-26D157882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6" b="5250"/>
          <a:stretch/>
        </p:blipFill>
        <p:spPr>
          <a:xfrm>
            <a:off x="6233886" y="726731"/>
            <a:ext cx="4934855" cy="24656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73658C-7623-44B9-B02C-C939E89B8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36" b="5397"/>
          <a:stretch/>
        </p:blipFill>
        <p:spPr>
          <a:xfrm>
            <a:off x="1049867" y="3735562"/>
            <a:ext cx="4934856" cy="24556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585641-7BD6-4554-BC73-A94E108B74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61" b="5609"/>
          <a:stretch/>
        </p:blipFill>
        <p:spPr>
          <a:xfrm>
            <a:off x="6233886" y="3753188"/>
            <a:ext cx="4934855" cy="2438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96E37-BE08-4E93-9E22-F4A8B6107A8F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- 83 -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287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충전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환급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91B8289-104E-4F05-BA2E-DA35ED6A9841}"/>
              </a:ext>
            </a:extLst>
          </p:cNvPr>
          <p:cNvSpPr/>
          <p:nvPr/>
        </p:nvSpPr>
        <p:spPr>
          <a:xfrm>
            <a:off x="778091" y="5385554"/>
            <a:ext cx="148871" cy="134965"/>
          </a:xfrm>
          <a:prstGeom prst="ellipse">
            <a:avLst/>
          </a:prstGeom>
          <a:solidFill>
            <a:srgbClr val="71BF45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EC7121-6251-47D3-BDF1-444B386E2670}"/>
              </a:ext>
            </a:extLst>
          </p:cNvPr>
          <p:cNvSpPr/>
          <p:nvPr/>
        </p:nvSpPr>
        <p:spPr>
          <a:xfrm>
            <a:off x="358790" y="5184792"/>
            <a:ext cx="1570663" cy="15358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및 환불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E20AB-87DD-4C9D-B970-418294C3392E}"/>
              </a:ext>
            </a:extLst>
          </p:cNvPr>
          <p:cNvSpPr txBox="1"/>
          <p:nvPr/>
        </p:nvSpPr>
        <p:spPr>
          <a:xfrm>
            <a:off x="2037181" y="5324831"/>
            <a:ext cx="9924663" cy="125572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구축 목표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안전한 결제 시스템 구축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pc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방 업체들의 데이터 관리 비용 절감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비용절감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주요 기능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카드 결제를 통해 잔액을 충전하고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환급하는 서비스를 제공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이벤트 결제 항목을 확인 및 충전 가능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807AC5-E9A8-487B-97B8-697C4733087D}"/>
              </a:ext>
            </a:extLst>
          </p:cNvPr>
          <p:cNvSpPr/>
          <p:nvPr/>
        </p:nvSpPr>
        <p:spPr>
          <a:xfrm>
            <a:off x="1981199" y="811602"/>
            <a:ext cx="8027773" cy="4205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웹페이지 이미지가 들어갈 공간입니다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BA014D-0E98-4642-99E5-DEAC96601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33" b="4242"/>
          <a:stretch/>
        </p:blipFill>
        <p:spPr>
          <a:xfrm>
            <a:off x="1981199" y="811602"/>
            <a:ext cx="8027773" cy="4205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E0EBBB-5DCB-40A6-94A2-518451258CCD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- 84 -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359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충전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환급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B6F757-C5F2-42F1-B57D-ADAEFED5E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5" b="4105"/>
          <a:stretch/>
        </p:blipFill>
        <p:spPr>
          <a:xfrm>
            <a:off x="1462347" y="907323"/>
            <a:ext cx="4633653" cy="2335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B2F212-6BD9-44A4-8967-AF55BDDB0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4" b="4163"/>
          <a:stretch/>
        </p:blipFill>
        <p:spPr>
          <a:xfrm>
            <a:off x="6322297" y="907323"/>
            <a:ext cx="4718235" cy="2370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C37F0A-9B22-49AE-9BB4-68CDEA321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90" b="3930"/>
          <a:stretch/>
        </p:blipFill>
        <p:spPr>
          <a:xfrm>
            <a:off x="1462347" y="3900209"/>
            <a:ext cx="4724400" cy="2322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C39F74-6327-42F5-8220-66EF2A40D6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89" b="3540"/>
          <a:stretch/>
        </p:blipFill>
        <p:spPr>
          <a:xfrm>
            <a:off x="6413043" y="3858798"/>
            <a:ext cx="4718235" cy="23634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C9907F-9796-44A2-887B-7829AC7E32C8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- 85 -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597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충전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환급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충전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80C85F-AED9-4E27-9C05-B45A15B82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5" b="3947"/>
          <a:stretch/>
        </p:blipFill>
        <p:spPr>
          <a:xfrm>
            <a:off x="1137426" y="900534"/>
            <a:ext cx="4669113" cy="2327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1F2D65-3088-45D3-94A1-E3F7FFCDE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4" b="3544"/>
          <a:stretch/>
        </p:blipFill>
        <p:spPr>
          <a:xfrm>
            <a:off x="6042690" y="900535"/>
            <a:ext cx="4672483" cy="2380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294094-C9DB-4D95-BC98-8FBDAB97C7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56" b="3308"/>
          <a:stretch/>
        </p:blipFill>
        <p:spPr>
          <a:xfrm>
            <a:off x="1137426" y="3720147"/>
            <a:ext cx="4669113" cy="2377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E25E67-8DA1-4682-A330-6277487946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28" b="4460"/>
          <a:stretch/>
        </p:blipFill>
        <p:spPr>
          <a:xfrm>
            <a:off x="6042690" y="3720147"/>
            <a:ext cx="4672483" cy="2377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1666F8-B382-4D7B-9CCE-6292A560A1B6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- 86 -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58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06E61D-1F41-414A-B544-1258B0B7D928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구성 도표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55BC6F-902C-4AE3-8DEF-E3309F8DC67F}"/>
              </a:ext>
            </a:extLst>
          </p:cNvPr>
          <p:cNvGrpSpPr/>
          <p:nvPr/>
        </p:nvGrpSpPr>
        <p:grpSpPr>
          <a:xfrm>
            <a:off x="2734108" y="1327616"/>
            <a:ext cx="6723784" cy="5150734"/>
            <a:chOff x="0" y="0"/>
            <a:chExt cx="5661660" cy="42748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F4745-4289-4F5F-8397-7D9FABBA604D}"/>
                </a:ext>
              </a:extLst>
            </p:cNvPr>
            <p:cNvSpPr/>
            <p:nvPr/>
          </p:nvSpPr>
          <p:spPr>
            <a:xfrm>
              <a:off x="0" y="0"/>
              <a:ext cx="116586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800" b="1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Logo</a:t>
              </a:r>
              <a:endParaRPr lang="ko-KR" sz="1000" kern="10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159C61B-78CB-4807-8ED1-3EA3D83667B1}"/>
                </a:ext>
              </a:extLst>
            </p:cNvPr>
            <p:cNvSpPr/>
            <p:nvPr/>
          </p:nvSpPr>
          <p:spPr>
            <a:xfrm>
              <a:off x="1242060" y="0"/>
              <a:ext cx="440436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800" b="1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Navigation Bar  </a:t>
              </a:r>
              <a:endParaRPr lang="ko-KR" sz="1000" kern="10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54A2150-9495-4CE8-866F-7A4F8ABD0CC7}"/>
                </a:ext>
              </a:extLst>
            </p:cNvPr>
            <p:cNvSpPr/>
            <p:nvPr/>
          </p:nvSpPr>
          <p:spPr>
            <a:xfrm>
              <a:off x="7620" y="655320"/>
              <a:ext cx="564642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800" b="1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Main Idea_Title</a:t>
              </a:r>
              <a:endParaRPr lang="ko-KR" sz="1000" kern="10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43107B-7205-400B-BF23-06F26C0312AF}"/>
                </a:ext>
              </a:extLst>
            </p:cNvPr>
            <p:cNvSpPr/>
            <p:nvPr/>
          </p:nvSpPr>
          <p:spPr>
            <a:xfrm>
              <a:off x="7620" y="1303020"/>
              <a:ext cx="564642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800" b="1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Main Idea</a:t>
              </a:r>
              <a:endParaRPr lang="ko-KR" sz="1000" kern="10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9E73547-D796-4900-B1E6-924BEC6C9000}"/>
                </a:ext>
              </a:extLst>
            </p:cNvPr>
            <p:cNvSpPr/>
            <p:nvPr/>
          </p:nvSpPr>
          <p:spPr>
            <a:xfrm>
              <a:off x="15240" y="1996440"/>
              <a:ext cx="5646420" cy="1600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800" b="1" kern="1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Contents</a:t>
              </a:r>
              <a:endParaRPr lang="ko-KR" sz="1000" kern="10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0BDC37-C036-418C-BEA9-E46E2DEBA418}"/>
                </a:ext>
              </a:extLst>
            </p:cNvPr>
            <p:cNvSpPr/>
            <p:nvPr/>
          </p:nvSpPr>
          <p:spPr>
            <a:xfrm>
              <a:off x="0" y="3703320"/>
              <a:ext cx="5646420" cy="571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800" b="1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Footer Menu</a:t>
              </a:r>
              <a:endParaRPr lang="ko-KR" sz="10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20146C-CA86-4F2E-BE0E-3AAE6DBF9363}"/>
              </a:ext>
            </a:extLst>
          </p:cNvPr>
          <p:cNvSpPr txBox="1"/>
          <p:nvPr/>
        </p:nvSpPr>
        <p:spPr>
          <a:xfrm>
            <a:off x="1" y="62605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Sub_Page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95371-D882-4B22-9382-53809408D922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- 30 -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578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충전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환급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57E24-C5AB-4031-B036-FDF596509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2" b="3122"/>
          <a:stretch/>
        </p:blipFill>
        <p:spPr>
          <a:xfrm>
            <a:off x="1236134" y="937899"/>
            <a:ext cx="4574048" cy="2310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53F5AF-20E8-4197-9A04-F47F248D5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7" b="4350"/>
          <a:stretch/>
        </p:blipFill>
        <p:spPr>
          <a:xfrm>
            <a:off x="6096000" y="967883"/>
            <a:ext cx="4591812" cy="2250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819E63-6EA4-4117-9C90-37798A16F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89" b="4149"/>
          <a:stretch/>
        </p:blipFill>
        <p:spPr>
          <a:xfrm>
            <a:off x="1218370" y="3870649"/>
            <a:ext cx="4591812" cy="2299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5B82CB-B4FA-40CB-8EDB-7B718D364BB0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- 87 -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139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 구입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B58801-1301-48EF-8673-6824159BB57A}"/>
              </a:ext>
            </a:extLst>
          </p:cNvPr>
          <p:cNvSpPr/>
          <p:nvPr/>
        </p:nvSpPr>
        <p:spPr>
          <a:xfrm>
            <a:off x="778091" y="5385554"/>
            <a:ext cx="148871" cy="134965"/>
          </a:xfrm>
          <a:prstGeom prst="ellipse">
            <a:avLst/>
          </a:prstGeom>
          <a:solidFill>
            <a:srgbClr val="71BF45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FE020D-06F4-4988-A77D-25CB33C87AD6}"/>
              </a:ext>
            </a:extLst>
          </p:cNvPr>
          <p:cNvSpPr/>
          <p:nvPr/>
        </p:nvSpPr>
        <p:spPr>
          <a:xfrm>
            <a:off x="358790" y="5184792"/>
            <a:ext cx="1570663" cy="15358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쿠폰구입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D8425-46BC-474D-B570-0474AC4F4B4C}"/>
              </a:ext>
            </a:extLst>
          </p:cNvPr>
          <p:cNvSpPr txBox="1"/>
          <p:nvPr/>
        </p:nvSpPr>
        <p:spPr>
          <a:xfrm>
            <a:off x="2037181" y="5324831"/>
            <a:ext cx="9924663" cy="125572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구축 목표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남는 포인트의 활용 및 자연스러운 먹거리 구매 유도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편리함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비용절감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주요 기능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원하는 스낵 쿠폰을 쉽게 찾을 수 있도록 제공</a:t>
            </a:r>
            <a:endParaRPr lang="en-US" altLang="ko-KR" sz="14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전체부터 원하는 부분까지 분류가 가능하도록 기능 제공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C67631-38BE-488B-A47F-B0899D24B5A9}"/>
              </a:ext>
            </a:extLst>
          </p:cNvPr>
          <p:cNvSpPr/>
          <p:nvPr/>
        </p:nvSpPr>
        <p:spPr>
          <a:xfrm>
            <a:off x="1981199" y="811602"/>
            <a:ext cx="8027773" cy="4205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웹페이지 이미지가 들어갈 공간입니다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486A11-7C16-44B6-9F32-AD9BC31C9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2" b="4127"/>
          <a:stretch/>
        </p:blipFill>
        <p:spPr>
          <a:xfrm>
            <a:off x="1929454" y="811602"/>
            <a:ext cx="8119496" cy="4205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FDBB8-666B-49FC-B66C-F200B1285102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- 88 -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131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 구입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05D819-B1F2-47BA-83FF-D2F9D0E00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9" b="3915"/>
          <a:stretch/>
        </p:blipFill>
        <p:spPr>
          <a:xfrm>
            <a:off x="1444172" y="1010931"/>
            <a:ext cx="4481726" cy="2262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B217F4-26A9-4707-80A8-0D938C098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4" b="3810"/>
          <a:stretch/>
        </p:blipFill>
        <p:spPr>
          <a:xfrm>
            <a:off x="6291942" y="1010931"/>
            <a:ext cx="4477660" cy="2265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F88A49-1D06-4952-B2C3-22FF7AA7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7" b="3915"/>
          <a:stretch/>
        </p:blipFill>
        <p:spPr>
          <a:xfrm>
            <a:off x="1444172" y="3906835"/>
            <a:ext cx="4457324" cy="2255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E6AB9-47A2-41B1-8241-38C13A4D42BE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- 89 -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176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제휴시설 찾기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36A0E24-8BC3-4030-9434-BBBBC794CB6E}"/>
              </a:ext>
            </a:extLst>
          </p:cNvPr>
          <p:cNvSpPr/>
          <p:nvPr/>
        </p:nvSpPr>
        <p:spPr>
          <a:xfrm>
            <a:off x="778091" y="5385554"/>
            <a:ext cx="148871" cy="134965"/>
          </a:xfrm>
          <a:prstGeom prst="ellipse">
            <a:avLst/>
          </a:prstGeom>
          <a:solidFill>
            <a:srgbClr val="71BF45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0A1B20-4175-4D97-A991-CB7A5C249F36}"/>
              </a:ext>
            </a:extLst>
          </p:cNvPr>
          <p:cNvSpPr/>
          <p:nvPr/>
        </p:nvSpPr>
        <p:spPr>
          <a:xfrm>
            <a:off x="358790" y="5184792"/>
            <a:ext cx="1570663" cy="15358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제휴시설 검색</a:t>
            </a:r>
            <a:endParaRPr lang="en-US" altLang="ko-KR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D70A0-DBE8-405F-855F-17E91B9C1F62}"/>
              </a:ext>
            </a:extLst>
          </p:cNvPr>
          <p:cNvSpPr txBox="1"/>
          <p:nvPr/>
        </p:nvSpPr>
        <p:spPr>
          <a:xfrm>
            <a:off x="2037181" y="5048231"/>
            <a:ext cx="9924663" cy="181588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구축 목표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방 위치정보 제공을 통한 사용자의 편리함 제고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업체 홍보효과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편리함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비용절감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〮 주요 기능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제휴를 맺고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4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Pco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Pay</a:t>
            </a:r>
            <a:r>
              <a:rPr lang="ko-KR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사용</a:t>
            </a: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할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수 있는</a:t>
            </a:r>
            <a:r>
              <a:rPr lang="ko-KR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주변의 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PC</a:t>
            </a:r>
            <a:r>
              <a:rPr lang="ko-KR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방을 </a:t>
            </a: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검색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검색기능을 통해 원하는 지역의 제휴 업체 검색 가능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제휴 업체 리스트를 누르면 지도 상에서 업체 위치로 이동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kern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업체에 대한 간략한 정보 제공</a:t>
            </a:r>
            <a:endParaRPr lang="en-US" altLang="ko-KR" sz="1400" kern="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F40932-1E66-41B3-839E-11B63AC07704}"/>
              </a:ext>
            </a:extLst>
          </p:cNvPr>
          <p:cNvSpPr/>
          <p:nvPr/>
        </p:nvSpPr>
        <p:spPr>
          <a:xfrm>
            <a:off x="1981199" y="811602"/>
            <a:ext cx="8027773" cy="42052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웹페이지 이미지가 들어갈 공간입니다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0B92B1-3029-4672-BFF2-023012E80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2" b="4338"/>
          <a:stretch/>
        </p:blipFill>
        <p:spPr>
          <a:xfrm>
            <a:off x="1996344" y="811602"/>
            <a:ext cx="8012628" cy="4205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55243-AAFF-43F3-ABE9-B159E4677669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- 90 -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033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제휴시설 찾기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887C49-BBB1-4C27-BFA0-5591687EB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5" b="3861"/>
          <a:stretch/>
        </p:blipFill>
        <p:spPr>
          <a:xfrm>
            <a:off x="1420827" y="1147974"/>
            <a:ext cx="4675173" cy="2264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F6A4E6-0D56-407C-937D-F03A81B27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 b="3915"/>
          <a:stretch/>
        </p:blipFill>
        <p:spPr>
          <a:xfrm>
            <a:off x="6391124" y="1146943"/>
            <a:ext cx="4488543" cy="2265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88A111-3C81-46FB-AF08-A0F4CCD2C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49" b="3491"/>
          <a:stretch/>
        </p:blipFill>
        <p:spPr>
          <a:xfrm>
            <a:off x="1420827" y="3962400"/>
            <a:ext cx="4675173" cy="2367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C7D8F7-0299-4935-91CE-1A4639C77352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- 91 -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22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1017255" y="1146363"/>
            <a:ext cx="5737468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요약 및 발전방향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84A10-BB26-47FB-A691-FFC1C9223D1D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- 92 -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27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웹페이지 요약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3D7B771-05E1-4D0D-9318-D09AB493C6DF}"/>
              </a:ext>
            </a:extLst>
          </p:cNvPr>
          <p:cNvSpPr/>
          <p:nvPr/>
        </p:nvSpPr>
        <p:spPr>
          <a:xfrm>
            <a:off x="1047096" y="1833222"/>
            <a:ext cx="136486" cy="121573"/>
          </a:xfrm>
          <a:prstGeom prst="ellipse">
            <a:avLst/>
          </a:prstGeom>
          <a:solidFill>
            <a:srgbClr val="71BF45">
              <a:alpha val="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775551-2DCF-4C3A-B483-F1C5B488BCFE}"/>
              </a:ext>
            </a:extLst>
          </p:cNvPr>
          <p:cNvSpPr/>
          <p:nvPr/>
        </p:nvSpPr>
        <p:spPr>
          <a:xfrm>
            <a:off x="779777" y="2051030"/>
            <a:ext cx="5147909" cy="362967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누구나 쉽게 이해하고 사용할 수 있는 </a:t>
            </a:r>
            <a:r>
              <a:rPr lang="ko-KR" altLang="ko-KR" sz="12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직관적인 </a:t>
            </a:r>
            <a:r>
              <a:rPr lang="en-US" altLang="ko-KR" sz="12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UI, UX</a:t>
            </a:r>
            <a:endParaRPr lang="ko-KR" altLang="ko-KR" sz="1200" b="1" dirty="0">
              <a:solidFill>
                <a:srgbClr val="FAAB0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방에 개인정보를 입력할 필요가 없도록 하는 </a:t>
            </a:r>
            <a:r>
              <a:rPr lang="ko-KR" altLang="en-US" sz="12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편리한 통합 </a:t>
            </a:r>
            <a:r>
              <a:rPr lang="ko-KR" altLang="ko-KR" sz="12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방마다 따로 </a:t>
            </a:r>
            <a:r>
              <a:rPr lang="ko-KR" altLang="ko-KR" sz="12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관리하던 회원 데이터베이스를 통합 관리</a:t>
            </a: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서비스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블록체인 기반의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PC</a:t>
            </a: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방과 이용자의 거래 </a:t>
            </a:r>
            <a:r>
              <a:rPr lang="ko-KR" altLang="en-US" sz="1200" b="1" dirty="0">
                <a:solidFill>
                  <a:srgbClr val="FAAB0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신뢰성</a:t>
            </a: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확보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쉬운 충전 및 환급 서비스 제공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위치기반을 통해 주변의 제휴 시설을 찾을 수 있는 기능 제공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온라인을 통해 더 저렴한 가격에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PC </a:t>
            </a: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 내부 스낵류를 구매할 수 있는 서비스</a:t>
            </a:r>
          </a:p>
          <a:p>
            <a:pPr marL="171450" lvl="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등록을 통해 충전 및 환급을 더욱 간편히 할 수 있는 기능 제공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521C71F-4AC0-4894-9665-8CF0BC4F1D97}"/>
              </a:ext>
            </a:extLst>
          </p:cNvPr>
          <p:cNvSpPr/>
          <p:nvPr/>
        </p:nvSpPr>
        <p:spPr>
          <a:xfrm>
            <a:off x="6195005" y="2068117"/>
            <a:ext cx="5147909" cy="195524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문화 유통업 </a:t>
            </a:r>
            <a:r>
              <a:rPr lang="en-US" altLang="ko-KR" sz="10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b="1" dirty="0" err="1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제휴업체찾기</a:t>
            </a:r>
            <a:r>
              <a:rPr lang="en-US" altLang="ko-KR" sz="10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금융 계좌 오픈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</a:t>
            </a:r>
            <a:r>
              <a:rPr lang="en-US" altLang="ko-KR" sz="10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충전</a:t>
            </a:r>
            <a:r>
              <a:rPr lang="en-US" altLang="ko-KR" sz="10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환급</a:t>
            </a:r>
            <a:r>
              <a:rPr lang="en-US" altLang="ko-KR" sz="10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가공식품 유통 공공데이터</a:t>
            </a:r>
            <a:r>
              <a:rPr lang="en-US" altLang="ko-KR" sz="9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</a:t>
            </a:r>
            <a:r>
              <a:rPr lang="en-US" altLang="ko-KR" sz="9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개인정보 처리방침 공공데이터</a:t>
            </a:r>
            <a:r>
              <a:rPr lang="en-US" altLang="ko-KR" sz="9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sz="9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r>
              <a:rPr lang="en-US" altLang="ko-KR" sz="9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D4D61E3-6DDC-4FC8-A062-A4DE7193189C}"/>
              </a:ext>
            </a:extLst>
          </p:cNvPr>
          <p:cNvSpPr/>
          <p:nvPr/>
        </p:nvSpPr>
        <p:spPr>
          <a:xfrm>
            <a:off x="779777" y="1779480"/>
            <a:ext cx="3537042" cy="2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피코페이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Pco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Pay)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기능 및 특징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513AFF-BA1E-4435-98AA-9163EEB8C6D5}"/>
              </a:ext>
            </a:extLst>
          </p:cNvPr>
          <p:cNvSpPr/>
          <p:nvPr/>
        </p:nvSpPr>
        <p:spPr>
          <a:xfrm>
            <a:off x="6195005" y="1779480"/>
            <a:ext cx="1994452" cy="2785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공공 데이터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E0B0A8-FD50-4B56-A002-59BDC5BED268}"/>
              </a:ext>
            </a:extLst>
          </p:cNvPr>
          <p:cNvSpPr/>
          <p:nvPr/>
        </p:nvSpPr>
        <p:spPr>
          <a:xfrm>
            <a:off x="6195006" y="4514767"/>
            <a:ext cx="5147909" cy="116594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관리 비용보다 저렴하게 서비스 이용 가격 책정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 업체마다의 특징도 보여줄 수 있는 기능 추가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 브랜딩을 통해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Pco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Pay’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편리함 및 안전성 전략적 구축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ABB03E-8841-4663-8616-B43AF19E6EE4}"/>
              </a:ext>
            </a:extLst>
          </p:cNvPr>
          <p:cNvSpPr/>
          <p:nvPr/>
        </p:nvSpPr>
        <p:spPr>
          <a:xfrm>
            <a:off x="6195005" y="4226131"/>
            <a:ext cx="1994452" cy="2785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이슈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발전 방향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F122-FEFE-417C-84D2-381890638D26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- 93 -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083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06E61D-1F41-414A-B544-1258B0B7D928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구성 도표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DAE76B-EC72-4116-A06E-6302E0BAA020}"/>
              </a:ext>
            </a:extLst>
          </p:cNvPr>
          <p:cNvGrpSpPr/>
          <p:nvPr/>
        </p:nvGrpSpPr>
        <p:grpSpPr>
          <a:xfrm>
            <a:off x="2556747" y="1353879"/>
            <a:ext cx="7078505" cy="4312284"/>
            <a:chOff x="2556747" y="1353879"/>
            <a:chExt cx="7078505" cy="431228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655BC6F-902C-4AE3-8DEF-E3309F8DC67F}"/>
                </a:ext>
              </a:extLst>
            </p:cNvPr>
            <p:cNvGrpSpPr/>
            <p:nvPr/>
          </p:nvGrpSpPr>
          <p:grpSpPr>
            <a:xfrm>
              <a:off x="2556747" y="1353879"/>
              <a:ext cx="7078505" cy="4312284"/>
              <a:chOff x="0" y="0"/>
              <a:chExt cx="5661660" cy="3579161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CAF4745-4289-4F5F-8397-7D9FABBA604D}"/>
                  </a:ext>
                </a:extLst>
              </p:cNvPr>
              <p:cNvSpPr/>
              <p:nvPr/>
            </p:nvSpPr>
            <p:spPr>
              <a:xfrm>
                <a:off x="0" y="0"/>
                <a:ext cx="116586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Logo</a:t>
                </a:r>
                <a:endParaRPr lang="ko-KR" sz="12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159C61B-78CB-4807-8ED1-3EA3D83667B1}"/>
                  </a:ext>
                </a:extLst>
              </p:cNvPr>
              <p:cNvSpPr/>
              <p:nvPr/>
            </p:nvSpPr>
            <p:spPr>
              <a:xfrm>
                <a:off x="1242060" y="0"/>
                <a:ext cx="440436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b="1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Navigation Bar  </a:t>
                </a:r>
                <a:endParaRPr lang="ko-KR" sz="12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54A2150-9495-4CE8-866F-7A4F8ABD0CC7}"/>
                  </a:ext>
                </a:extLst>
              </p:cNvPr>
              <p:cNvSpPr/>
              <p:nvPr/>
            </p:nvSpPr>
            <p:spPr>
              <a:xfrm>
                <a:off x="7620" y="655320"/>
                <a:ext cx="564642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b="1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Main Idea_Title</a:t>
                </a:r>
                <a:endParaRPr lang="ko-KR" sz="12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9E73547-D796-4900-B1E6-924BEC6C9000}"/>
                  </a:ext>
                </a:extLst>
              </p:cNvPr>
              <p:cNvSpPr/>
              <p:nvPr/>
            </p:nvSpPr>
            <p:spPr>
              <a:xfrm>
                <a:off x="1242060" y="1319753"/>
                <a:ext cx="4419600" cy="1600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Contents</a:t>
                </a:r>
                <a:endParaRPr lang="ko-KR" sz="12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B0BDC37-C036-418C-BEA9-E46E2DEBA418}"/>
                  </a:ext>
                </a:extLst>
              </p:cNvPr>
              <p:cNvSpPr/>
              <p:nvPr/>
            </p:nvSpPr>
            <p:spPr>
              <a:xfrm>
                <a:off x="15239" y="3007661"/>
                <a:ext cx="5646420" cy="5715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b="1">
                    <a:solidFill>
                      <a:srgbClr val="000000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Footer Menu</a:t>
                </a:r>
                <a:endParaRPr lang="ko-KR" sz="120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굴림" panose="020B0600000101010101" pitchFamily="50" charset="-127"/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BA1E34-C66C-4870-90E3-72C0F5157C56}"/>
                </a:ext>
              </a:extLst>
            </p:cNvPr>
            <p:cNvSpPr/>
            <p:nvPr/>
          </p:nvSpPr>
          <p:spPr>
            <a:xfrm>
              <a:off x="2575800" y="2960999"/>
              <a:ext cx="1457619" cy="189388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2000" b="1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Side Menu bar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01A4B6-6E7A-49C7-8AC6-B0F8310F0887}"/>
              </a:ext>
            </a:extLst>
          </p:cNvPr>
          <p:cNvSpPr txBox="1"/>
          <p:nvPr/>
        </p:nvSpPr>
        <p:spPr>
          <a:xfrm>
            <a:off x="1" y="62605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My Page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64918-8F48-4B8D-814D-2B637B972077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- 31 -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77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교칙 흐름도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D2F48B-54E5-49ED-AD92-0D74DED40387}"/>
              </a:ext>
            </a:extLst>
          </p:cNvPr>
          <p:cNvGrpSpPr/>
          <p:nvPr/>
        </p:nvGrpSpPr>
        <p:grpSpPr>
          <a:xfrm>
            <a:off x="236070" y="709295"/>
            <a:ext cx="11655550" cy="5980318"/>
            <a:chOff x="155045" y="790320"/>
            <a:chExt cx="11655550" cy="598031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64D4231-210C-4946-A0CD-C48BB23A6F26}"/>
                </a:ext>
              </a:extLst>
            </p:cNvPr>
            <p:cNvSpPr/>
            <p:nvPr/>
          </p:nvSpPr>
          <p:spPr>
            <a:xfrm>
              <a:off x="5929238" y="6158147"/>
              <a:ext cx="1935709" cy="6124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1000" kern="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환급하기를 선택 후 절차에 따라 정보를 입력한다</a:t>
              </a:r>
              <a:r>
                <a:rPr lang="en-US" altLang="ko-KR" sz="1000" kern="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.</a:t>
              </a:r>
              <a:endParaRPr lang="ko-KR" sz="10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271053-A70D-4B0A-819D-9877EEEA1102}"/>
                </a:ext>
              </a:extLst>
            </p:cNvPr>
            <p:cNvGrpSpPr/>
            <p:nvPr/>
          </p:nvGrpSpPr>
          <p:grpSpPr>
            <a:xfrm>
              <a:off x="155045" y="790320"/>
              <a:ext cx="11655550" cy="5818824"/>
              <a:chOff x="155045" y="790320"/>
              <a:chExt cx="11655550" cy="581882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BF1E2002-3197-488B-B35D-40834A6B7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861" y="4342436"/>
                <a:ext cx="4998334" cy="1"/>
              </a:xfrm>
              <a:prstGeom prst="straightConnector1">
                <a:avLst/>
              </a:prstGeom>
              <a:ln w="57150">
                <a:prstDash val="sysDash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09C8652-4E5C-4D7C-B629-63FCDE1E1D16}"/>
                  </a:ext>
                </a:extLst>
              </p:cNvPr>
              <p:cNvGrpSpPr/>
              <p:nvPr/>
            </p:nvGrpSpPr>
            <p:grpSpPr>
              <a:xfrm>
                <a:off x="155045" y="1072172"/>
                <a:ext cx="4023416" cy="5536972"/>
                <a:chOff x="0" y="-248097"/>
                <a:chExt cx="4482253" cy="6674297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BDBF884B-ACB3-4EEA-8064-49D3FA1C1372}"/>
                    </a:ext>
                  </a:extLst>
                </p:cNvPr>
                <p:cNvSpPr/>
                <p:nvPr/>
              </p:nvSpPr>
              <p:spPr>
                <a:xfrm>
                  <a:off x="2175933" y="-248097"/>
                  <a:ext cx="2108200" cy="674817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latinLnBrk="1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ko-KR" sz="1000" kern="100" dirty="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사용자가 메인 페이지</a:t>
                  </a:r>
                  <a:r>
                    <a:rPr lang="ko-KR" altLang="en-US" sz="1000" kern="100" dirty="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를 열고 페이지 정보를 확인한다</a:t>
                  </a:r>
                  <a:r>
                    <a:rPr lang="en-US" altLang="ko-KR" sz="1000" kern="100" dirty="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.</a:t>
                  </a:r>
                  <a:endParaRPr lang="ko-KR" sz="1000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다이아몬드 30">
                  <a:extLst>
                    <a:ext uri="{FF2B5EF4-FFF2-40B4-BE49-F238E27FC236}">
                      <a16:creationId xmlns:a16="http://schemas.microsoft.com/office/drawing/2014/main" id="{ACA42E11-8C85-4C44-B7F0-4708FDAAED2B}"/>
                    </a:ext>
                  </a:extLst>
                </p:cNvPr>
                <p:cNvSpPr/>
                <p:nvPr/>
              </p:nvSpPr>
              <p:spPr>
                <a:xfrm>
                  <a:off x="1998133" y="846667"/>
                  <a:ext cx="2484120" cy="1127760"/>
                </a:xfrm>
                <a:prstGeom prst="diamond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latinLnBrk="1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ko-KR" sz="1000" kern="100" dirty="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페이지를 이용할 의사가 있는가</a:t>
                  </a:r>
                  <a:r>
                    <a:rPr lang="en-US" sz="1000" kern="100" dirty="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?</a:t>
                  </a:r>
                  <a:endParaRPr lang="ko-KR" sz="1000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6AFB8039-0CBB-49B6-9D01-82FE21F7706D}"/>
                    </a:ext>
                  </a:extLst>
                </p:cNvPr>
                <p:cNvSpPr/>
                <p:nvPr/>
              </p:nvSpPr>
              <p:spPr>
                <a:xfrm>
                  <a:off x="0" y="1270000"/>
                  <a:ext cx="1181100" cy="426720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latinLnBrk="1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ko-KR" sz="1000" kern="10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종료</a:t>
                  </a: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2C8A27A8-7BF9-47B1-948E-E0AC2670835D}"/>
                    </a:ext>
                  </a:extLst>
                </p:cNvPr>
                <p:cNvSpPr/>
                <p:nvPr/>
              </p:nvSpPr>
              <p:spPr>
                <a:xfrm>
                  <a:off x="2286000" y="2404533"/>
                  <a:ext cx="1912620" cy="426720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latinLnBrk="1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ko-KR" sz="1000" kern="10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회원가입과 로그인</a:t>
                  </a:r>
                </a:p>
              </p:txBody>
            </p:sp>
            <p:sp>
              <p:nvSpPr>
                <p:cNvPr id="34" name="다이아몬드 33">
                  <a:extLst>
                    <a:ext uri="{FF2B5EF4-FFF2-40B4-BE49-F238E27FC236}">
                      <a16:creationId xmlns:a16="http://schemas.microsoft.com/office/drawing/2014/main" id="{A8DEA773-4B39-467C-9BF2-3AA54EA00EB9}"/>
                    </a:ext>
                  </a:extLst>
                </p:cNvPr>
                <p:cNvSpPr/>
                <p:nvPr/>
              </p:nvSpPr>
              <p:spPr>
                <a:xfrm>
                  <a:off x="1998133" y="3234267"/>
                  <a:ext cx="2484120" cy="1127760"/>
                </a:xfrm>
                <a:prstGeom prst="diamond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latinLnBrk="1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ko-KR" sz="1000" kern="10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주변 제휴시설을 알아보려 하는가</a:t>
                  </a:r>
                  <a:r>
                    <a:rPr lang="en-US" sz="1000" kern="10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?</a:t>
                  </a:r>
                  <a:endParaRPr lang="ko-KR" sz="1000" kern="10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8B73154-6963-488E-AB34-B23FD7AB836A}"/>
                    </a:ext>
                  </a:extLst>
                </p:cNvPr>
                <p:cNvSpPr/>
                <p:nvPr/>
              </p:nvSpPr>
              <p:spPr>
                <a:xfrm>
                  <a:off x="2159000" y="4842933"/>
                  <a:ext cx="2156460" cy="426720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latinLnBrk="1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ko-KR" sz="1000" kern="100" dirty="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제휴시설 찾기 페이지로 이동</a:t>
                  </a:r>
                </a:p>
              </p:txBody>
            </p: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5350543C-167B-43F6-AD4A-2695617B5967}"/>
                    </a:ext>
                  </a:extLst>
                </p:cNvPr>
                <p:cNvSpPr/>
                <p:nvPr/>
              </p:nvSpPr>
              <p:spPr>
                <a:xfrm>
                  <a:off x="2159000" y="5740400"/>
                  <a:ext cx="2156460" cy="685800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latinLnBrk="1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ko-KR" sz="1000" kern="100" dirty="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위치를 연동 후 주변의 시설을 확인한다</a:t>
                  </a:r>
                  <a:r>
                    <a:rPr lang="en-US" sz="1000" kern="100" dirty="0">
                      <a:effectLst/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Times New Roman" panose="02020603050405020304" pitchFamily="18" charset="0"/>
                    </a:rPr>
                    <a:t>.</a:t>
                  </a:r>
                  <a:endParaRPr lang="ko-KR" sz="1000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id="{C4AC9997-A495-41E1-998B-3AF4D5E04429}"/>
                    </a:ext>
                  </a:extLst>
                </p:cNvPr>
                <p:cNvCxnSpPr/>
                <p:nvPr/>
              </p:nvCxnSpPr>
              <p:spPr>
                <a:xfrm>
                  <a:off x="3242733" y="482600"/>
                  <a:ext cx="0" cy="33528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화살표 연결선 37">
                  <a:extLst>
                    <a:ext uri="{FF2B5EF4-FFF2-40B4-BE49-F238E27FC236}">
                      <a16:creationId xmlns:a16="http://schemas.microsoft.com/office/drawing/2014/main" id="{82072277-9835-4C13-AFFA-73FA7CEC9EB0}"/>
                    </a:ext>
                  </a:extLst>
                </p:cNvPr>
                <p:cNvCxnSpPr/>
                <p:nvPr/>
              </p:nvCxnSpPr>
              <p:spPr>
                <a:xfrm flipH="1">
                  <a:off x="1193800" y="1397000"/>
                  <a:ext cx="719666" cy="45719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2637E9F6-FC90-4059-AF73-382C1DFDAB8F}"/>
                    </a:ext>
                  </a:extLst>
                </p:cNvPr>
                <p:cNvCxnSpPr/>
                <p:nvPr/>
              </p:nvCxnSpPr>
              <p:spPr>
                <a:xfrm>
                  <a:off x="3259667" y="2032000"/>
                  <a:ext cx="0" cy="33528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9DCE8B36-FB44-4F81-A8E3-F9CF26C0B989}"/>
                    </a:ext>
                  </a:extLst>
                </p:cNvPr>
                <p:cNvCxnSpPr/>
                <p:nvPr/>
              </p:nvCxnSpPr>
              <p:spPr>
                <a:xfrm>
                  <a:off x="3259667" y="2870200"/>
                  <a:ext cx="0" cy="33528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화살표 연결선 40">
                  <a:extLst>
                    <a:ext uri="{FF2B5EF4-FFF2-40B4-BE49-F238E27FC236}">
                      <a16:creationId xmlns:a16="http://schemas.microsoft.com/office/drawing/2014/main" id="{51989B77-B8B2-456F-9E84-CB4BC3A0D17E}"/>
                    </a:ext>
                  </a:extLst>
                </p:cNvPr>
                <p:cNvCxnSpPr/>
                <p:nvPr/>
              </p:nvCxnSpPr>
              <p:spPr>
                <a:xfrm>
                  <a:off x="3259667" y="4411133"/>
                  <a:ext cx="0" cy="33528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연결선: 꺾임 41">
                  <a:extLst>
                    <a:ext uri="{FF2B5EF4-FFF2-40B4-BE49-F238E27FC236}">
                      <a16:creationId xmlns:a16="http://schemas.microsoft.com/office/drawing/2014/main" id="{1B07790D-0DEC-468B-92D7-667D94660ADE}"/>
                    </a:ext>
                  </a:extLst>
                </p:cNvPr>
                <p:cNvCxnSpPr/>
                <p:nvPr/>
              </p:nvCxnSpPr>
              <p:spPr>
                <a:xfrm flipH="1" flipV="1">
                  <a:off x="1278467" y="1667933"/>
                  <a:ext cx="618066" cy="2142067"/>
                </a:xfrm>
                <a:prstGeom prst="bentConnector3">
                  <a:avLst>
                    <a:gd name="adj1" fmla="val 44859"/>
                  </a:avLst>
                </a:prstGeom>
                <a:ln w="5715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A0E6C85E-FCB1-4C24-A59E-31961EFDFAFF}"/>
                    </a:ext>
                  </a:extLst>
                </p:cNvPr>
                <p:cNvCxnSpPr/>
                <p:nvPr/>
              </p:nvCxnSpPr>
              <p:spPr>
                <a:xfrm>
                  <a:off x="3259667" y="5325533"/>
                  <a:ext cx="0" cy="33528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6767AA67-3139-4DCD-974B-CF7084FBF3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78461" y="1369878"/>
                <a:ext cx="1485718" cy="2820157"/>
              </a:xfrm>
              <a:prstGeom prst="straightConnector1">
                <a:avLst/>
              </a:prstGeom>
              <a:ln w="57150">
                <a:prstDash val="sysDash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" name="다이아몬드 9">
                <a:extLst>
                  <a:ext uri="{FF2B5EF4-FFF2-40B4-BE49-F238E27FC236}">
                    <a16:creationId xmlns:a16="http://schemas.microsoft.com/office/drawing/2014/main" id="{86569FD7-24CA-425F-B136-E6D097ADF75F}"/>
                  </a:ext>
                </a:extLst>
              </p:cNvPr>
              <p:cNvSpPr/>
              <p:nvPr/>
            </p:nvSpPr>
            <p:spPr>
              <a:xfrm>
                <a:off x="5723456" y="796341"/>
                <a:ext cx="2347272" cy="935586"/>
              </a:xfrm>
              <a:prstGeom prst="diamond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1000" kern="1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충전 페이지를 이용하려 하는가</a:t>
                </a:r>
                <a:r>
                  <a:rPr lang="en-US" sz="1000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?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EC286E0-8E41-4A00-BDE4-4E3A15E6E6D1}"/>
                  </a:ext>
                </a:extLst>
              </p:cNvPr>
              <p:cNvSpPr/>
              <p:nvPr/>
            </p:nvSpPr>
            <p:spPr>
              <a:xfrm>
                <a:off x="5918777" y="2193694"/>
                <a:ext cx="1935709" cy="35400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1000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충전하기 페이지로 이동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AD410069-FB4D-4923-BCDC-C7B7E1D62D10}"/>
                  </a:ext>
                </a:extLst>
              </p:cNvPr>
              <p:cNvCxnSpPr/>
              <p:nvPr/>
            </p:nvCxnSpPr>
            <p:spPr>
              <a:xfrm>
                <a:off x="6906771" y="1835475"/>
                <a:ext cx="0" cy="27814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90CED1-6AC4-4BE6-82E4-4C0ECC3CEDED}"/>
                  </a:ext>
                </a:extLst>
              </p:cNvPr>
              <p:cNvSpPr/>
              <p:nvPr/>
            </p:nvSpPr>
            <p:spPr>
              <a:xfrm>
                <a:off x="5918777" y="3007007"/>
                <a:ext cx="1935709" cy="6124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1000" kern="1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카드 결제를 선택 후 절차에 따라 정보를 입력한다</a:t>
                </a:r>
                <a:r>
                  <a:rPr lang="en-US" altLang="ko-KR" sz="1000" kern="1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.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C4757CB2-B257-473D-B660-73FD37550689}"/>
                  </a:ext>
                </a:extLst>
              </p:cNvPr>
              <p:cNvCxnSpPr/>
              <p:nvPr/>
            </p:nvCxnSpPr>
            <p:spPr>
              <a:xfrm>
                <a:off x="6906771" y="2648788"/>
                <a:ext cx="0" cy="27814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C70BD24-3CAB-4163-A18E-8697E2A9E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8461" y="4593170"/>
                <a:ext cx="1544995" cy="0"/>
              </a:xfrm>
              <a:prstGeom prst="straightConnector1">
                <a:avLst/>
              </a:prstGeom>
              <a:ln w="57150">
                <a:prstDash val="sysDash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다이아몬드 15">
                <a:extLst>
                  <a:ext uri="{FF2B5EF4-FFF2-40B4-BE49-F238E27FC236}">
                    <a16:creationId xmlns:a16="http://schemas.microsoft.com/office/drawing/2014/main" id="{35E7F149-B325-42E6-9EDA-B2EED6A5872D}"/>
                  </a:ext>
                </a:extLst>
              </p:cNvPr>
              <p:cNvSpPr/>
              <p:nvPr/>
            </p:nvSpPr>
            <p:spPr>
              <a:xfrm>
                <a:off x="5723456" y="3937246"/>
                <a:ext cx="2347272" cy="935586"/>
              </a:xfrm>
              <a:prstGeom prst="diamond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1000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환급 페이지를 이용하려 하는가</a:t>
                </a:r>
                <a:r>
                  <a:rPr lang="en-US" altLang="ko-KR" sz="1000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?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519C37A-73C0-4251-904A-F95093897485}"/>
                  </a:ext>
                </a:extLst>
              </p:cNvPr>
              <p:cNvSpPr/>
              <p:nvPr/>
            </p:nvSpPr>
            <p:spPr>
              <a:xfrm>
                <a:off x="5929238" y="5344834"/>
                <a:ext cx="1935709" cy="35400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1000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환급하기 페이지로 이동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D58A6ED7-1CDD-4F2F-8C1C-2E218BA39C00}"/>
                  </a:ext>
                </a:extLst>
              </p:cNvPr>
              <p:cNvCxnSpPr/>
              <p:nvPr/>
            </p:nvCxnSpPr>
            <p:spPr>
              <a:xfrm>
                <a:off x="6917232" y="4986615"/>
                <a:ext cx="0" cy="27814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3C64958B-D989-48F7-9879-B4DD75994566}"/>
                  </a:ext>
                </a:extLst>
              </p:cNvPr>
              <p:cNvCxnSpPr/>
              <p:nvPr/>
            </p:nvCxnSpPr>
            <p:spPr>
              <a:xfrm>
                <a:off x="6917232" y="5799928"/>
                <a:ext cx="0" cy="27814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2C7787C-8F3B-47BB-83EB-232F57343010}"/>
                  </a:ext>
                </a:extLst>
              </p:cNvPr>
              <p:cNvCxnSpPr/>
              <p:nvPr/>
            </p:nvCxnSpPr>
            <p:spPr>
              <a:xfrm flipV="1">
                <a:off x="4444678" y="3495554"/>
                <a:ext cx="1219501" cy="694481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B6E57E5F-93D4-4750-98BE-48C4B961D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0728" y="1768639"/>
                <a:ext cx="1408938" cy="850109"/>
              </a:xfrm>
              <a:prstGeom prst="straightConnector1">
                <a:avLst/>
              </a:prstGeom>
              <a:ln w="57150">
                <a:prstDash val="sysDash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다이아몬드 21">
                <a:extLst>
                  <a:ext uri="{FF2B5EF4-FFF2-40B4-BE49-F238E27FC236}">
                    <a16:creationId xmlns:a16="http://schemas.microsoft.com/office/drawing/2014/main" id="{3F3A5879-17C9-4D36-99DA-2C27F0E6E111}"/>
                  </a:ext>
                </a:extLst>
              </p:cNvPr>
              <p:cNvSpPr/>
              <p:nvPr/>
            </p:nvSpPr>
            <p:spPr>
              <a:xfrm>
                <a:off x="9443615" y="790320"/>
                <a:ext cx="2347272" cy="935586"/>
              </a:xfrm>
              <a:prstGeom prst="diamond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altLang="ko-KR" sz="1000" kern="100" dirty="0" err="1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MyPage</a:t>
                </a:r>
                <a:r>
                  <a:rPr lang="ko-KR" altLang="en-US" sz="1000" kern="1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를 확인하려 하는가</a:t>
                </a:r>
                <a:r>
                  <a:rPr lang="en-US" altLang="ko-KR" sz="1000" kern="1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?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746A319E-D865-4E8E-B880-5B89DC68F29F}"/>
                  </a:ext>
                </a:extLst>
              </p:cNvPr>
              <p:cNvSpPr/>
              <p:nvPr/>
            </p:nvSpPr>
            <p:spPr>
              <a:xfrm>
                <a:off x="9675767" y="2194662"/>
                <a:ext cx="1935709" cy="35400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altLang="ko-KR" sz="1000" kern="100" dirty="0" err="1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Mypage</a:t>
                </a:r>
                <a:r>
                  <a:rPr lang="ko-KR" altLang="en-US" sz="1000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페이지로 이동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C3B19823-F2A2-4643-994A-180C0FF5B4A8}"/>
                  </a:ext>
                </a:extLst>
              </p:cNvPr>
              <p:cNvCxnSpPr/>
              <p:nvPr/>
            </p:nvCxnSpPr>
            <p:spPr>
              <a:xfrm>
                <a:off x="10663761" y="1836443"/>
                <a:ext cx="0" cy="27814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49E75ADC-18CA-4289-BD72-D4139BCAFFE0}"/>
                  </a:ext>
                </a:extLst>
              </p:cNvPr>
              <p:cNvSpPr/>
              <p:nvPr/>
            </p:nvSpPr>
            <p:spPr>
              <a:xfrm>
                <a:off x="9675767" y="3007975"/>
                <a:ext cx="1935709" cy="6124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1000" kern="1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원하는 정보에 따라 메뉴의 버튼을 누른다</a:t>
                </a:r>
                <a:r>
                  <a:rPr lang="en-US" altLang="ko-KR" sz="1000" kern="1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.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F30DE1FB-3F9C-4071-B117-CFE3F2127879}"/>
                  </a:ext>
                </a:extLst>
              </p:cNvPr>
              <p:cNvCxnSpPr/>
              <p:nvPr/>
            </p:nvCxnSpPr>
            <p:spPr>
              <a:xfrm>
                <a:off x="10663761" y="2649756"/>
                <a:ext cx="0" cy="27814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DC29F2F7-7C4F-4DE9-962C-29EFD1B171A1}"/>
                  </a:ext>
                </a:extLst>
              </p:cNvPr>
              <p:cNvSpPr/>
              <p:nvPr/>
            </p:nvSpPr>
            <p:spPr>
              <a:xfrm>
                <a:off x="9463323" y="3904754"/>
                <a:ext cx="2347272" cy="935586"/>
              </a:xfrm>
              <a:prstGeom prst="diamond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1000" kern="1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공지사항을 확인하려 하는가</a:t>
                </a:r>
                <a:r>
                  <a:rPr lang="en-US" altLang="ko-KR" sz="1000" kern="1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?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08C3A3FC-8B4C-4999-912E-020C7DED549F}"/>
                  </a:ext>
                </a:extLst>
              </p:cNvPr>
              <p:cNvSpPr/>
              <p:nvPr/>
            </p:nvSpPr>
            <p:spPr>
              <a:xfrm>
                <a:off x="9695475" y="5309096"/>
                <a:ext cx="1935709" cy="35400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ko-KR" altLang="en-US" sz="1000" kern="100" dirty="0"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공지사항</a:t>
                </a:r>
                <a:r>
                  <a:rPr lang="ko-KR" altLang="en-US" sz="1000" kern="1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페이지로 이동</a:t>
                </a:r>
                <a:endParaRPr lang="ko-KR" sz="1000" kern="10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919C270D-4D08-49BA-8EA1-5CE831D746C9}"/>
                  </a:ext>
                </a:extLst>
              </p:cNvPr>
              <p:cNvCxnSpPr/>
              <p:nvPr/>
            </p:nvCxnSpPr>
            <p:spPr>
              <a:xfrm>
                <a:off x="10683469" y="4950877"/>
                <a:ext cx="0" cy="27814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F46DAC9-3BEF-42FD-876A-13C668597F18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- 32 -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58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02. 1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사용자 평가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63C19F-11E0-4DCA-8D36-15E646DEB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2" y="1226692"/>
            <a:ext cx="6920834" cy="54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52C1CC-E346-4862-86E1-210B821E15A7}"/>
              </a:ext>
            </a:extLst>
          </p:cNvPr>
          <p:cNvSpPr txBox="1"/>
          <p:nvPr/>
        </p:nvSpPr>
        <p:spPr>
          <a:xfrm>
            <a:off x="1" y="62605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웹페이지 이미지 및 주요 특징 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8655FA-9507-4A1E-8C01-2D4A4A347920}"/>
              </a:ext>
            </a:extLst>
          </p:cNvPr>
          <p:cNvSpPr/>
          <p:nvPr/>
        </p:nvSpPr>
        <p:spPr>
          <a:xfrm>
            <a:off x="9063613" y="461665"/>
            <a:ext cx="3128387" cy="6396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683D462-3CC3-4D0C-BB55-6438B9FC7935}"/>
              </a:ext>
            </a:extLst>
          </p:cNvPr>
          <p:cNvSpPr/>
          <p:nvPr/>
        </p:nvSpPr>
        <p:spPr>
          <a:xfrm>
            <a:off x="9228235" y="1162438"/>
            <a:ext cx="206174" cy="2127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ADD3E-2103-4A2A-AC6A-BD1261CA167D}"/>
              </a:ext>
            </a:extLst>
          </p:cNvPr>
          <p:cNvSpPr txBox="1"/>
          <p:nvPr/>
        </p:nvSpPr>
        <p:spPr>
          <a:xfrm>
            <a:off x="9434409" y="1103944"/>
            <a:ext cx="2715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28235" y="1496660"/>
            <a:ext cx="2758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슬라이드 이미지 적용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문구 삽입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243BE-C09C-4BB9-92D6-ED38EA50DDAF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- 37 -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7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02. 1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사용자 평가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C1CC-E346-4862-86E1-210B821E15A7}"/>
              </a:ext>
            </a:extLst>
          </p:cNvPr>
          <p:cNvSpPr txBox="1"/>
          <p:nvPr/>
        </p:nvSpPr>
        <p:spPr>
          <a:xfrm>
            <a:off x="1" y="62605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웹페이지 이미지 및 주요 특징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8655FA-9507-4A1E-8C01-2D4A4A347920}"/>
              </a:ext>
            </a:extLst>
          </p:cNvPr>
          <p:cNvSpPr/>
          <p:nvPr/>
        </p:nvSpPr>
        <p:spPr>
          <a:xfrm>
            <a:off x="9063613" y="461665"/>
            <a:ext cx="3128387" cy="6396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C7C347D-BD13-46B5-95D5-82526CDAF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1" t="10096" r="28276" b="5373"/>
          <a:stretch/>
        </p:blipFill>
        <p:spPr>
          <a:xfrm>
            <a:off x="277023" y="1226692"/>
            <a:ext cx="7040471" cy="54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77338" y="949217"/>
            <a:ext cx="3014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endParaRPr kumimoji="1"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Hover 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효과로 포인트 컬러 적용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683D462-3CC3-4D0C-BB55-6438B9FC7935}"/>
              </a:ext>
            </a:extLst>
          </p:cNvPr>
          <p:cNvSpPr/>
          <p:nvPr/>
        </p:nvSpPr>
        <p:spPr>
          <a:xfrm>
            <a:off x="9228235" y="1162438"/>
            <a:ext cx="206174" cy="2127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ADD3E-2103-4A2A-AC6A-BD1261CA167D}"/>
              </a:ext>
            </a:extLst>
          </p:cNvPr>
          <p:cNvSpPr txBox="1"/>
          <p:nvPr/>
        </p:nvSpPr>
        <p:spPr>
          <a:xfrm>
            <a:off x="9434409" y="1103944"/>
            <a:ext cx="2715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554D5A-9AA6-4E84-8AFC-83B5FF7A5930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- 38 -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662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7ADD63-5AE0-4398-A80D-1E1BC1FCAF81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02. 1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사용자 평가 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C1CC-E346-4862-86E1-210B821E15A7}"/>
              </a:ext>
            </a:extLst>
          </p:cNvPr>
          <p:cNvSpPr txBox="1"/>
          <p:nvPr/>
        </p:nvSpPr>
        <p:spPr>
          <a:xfrm>
            <a:off x="1" y="62605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웹페이지 이미지 및 주요 특징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8655FA-9507-4A1E-8C01-2D4A4A347920}"/>
              </a:ext>
            </a:extLst>
          </p:cNvPr>
          <p:cNvSpPr/>
          <p:nvPr/>
        </p:nvSpPr>
        <p:spPr>
          <a:xfrm>
            <a:off x="9063613" y="461665"/>
            <a:ext cx="3128387" cy="6396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ECA14BF-101D-48B3-9A10-FE4B12C81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9" t="10464" r="6678" b="6836"/>
          <a:stretch/>
        </p:blipFill>
        <p:spPr>
          <a:xfrm>
            <a:off x="300384" y="1226692"/>
            <a:ext cx="8305487" cy="5400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683D462-3CC3-4D0C-BB55-6438B9FC7935}"/>
              </a:ext>
            </a:extLst>
          </p:cNvPr>
          <p:cNvSpPr/>
          <p:nvPr/>
        </p:nvSpPr>
        <p:spPr>
          <a:xfrm>
            <a:off x="9228235" y="1162438"/>
            <a:ext cx="206174" cy="2127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ADD3E-2103-4A2A-AC6A-BD1261CA167D}"/>
              </a:ext>
            </a:extLst>
          </p:cNvPr>
          <p:cNvSpPr txBox="1"/>
          <p:nvPr/>
        </p:nvSpPr>
        <p:spPr>
          <a:xfrm>
            <a:off x="9434409" y="1103944"/>
            <a:ext cx="2715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 구입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EEDE5-1254-4717-87DB-8AFC372B5F1A}"/>
              </a:ext>
            </a:extLst>
          </p:cNvPr>
          <p:cNvSpPr txBox="1"/>
          <p:nvPr/>
        </p:nvSpPr>
        <p:spPr>
          <a:xfrm>
            <a:off x="11647980" y="6604084"/>
            <a:ext cx="544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- 39 -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672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5859</TotalTime>
  <Words>1521</Words>
  <Application>Microsoft Office PowerPoint</Application>
  <PresentationFormat>와이드스크린</PresentationFormat>
  <Paragraphs>383</Paragraphs>
  <Slides>46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나눔스퀘어 Bold</vt:lpstr>
      <vt:lpstr>나눔스퀘어</vt:lpstr>
      <vt:lpstr>Wingdings</vt:lpstr>
      <vt:lpstr>Arial</vt:lpstr>
      <vt:lpstr>Times New Roman</vt:lpstr>
      <vt:lpstr>맑은 고딕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문현비</dc:creator>
  <cp:lastModifiedBy>guswo5580@gmail.com</cp:lastModifiedBy>
  <cp:revision>171</cp:revision>
  <dcterms:created xsi:type="dcterms:W3CDTF">2018-06-09T10:06:11Z</dcterms:created>
  <dcterms:modified xsi:type="dcterms:W3CDTF">2019-02-05T12:37:46Z</dcterms:modified>
</cp:coreProperties>
</file>